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sldIdLst>
    <p:sldId id="2988" r:id="rId2"/>
    <p:sldId id="2736" r:id="rId3"/>
    <p:sldId id="257" r:id="rId4"/>
    <p:sldId id="2727" r:id="rId5"/>
    <p:sldId id="2726" r:id="rId6"/>
    <p:sldId id="2974" r:id="rId7"/>
    <p:sldId id="2476" r:id="rId8"/>
    <p:sldId id="2780" r:id="rId9"/>
    <p:sldId id="2781" r:id="rId10"/>
    <p:sldId id="2976" r:id="rId11"/>
    <p:sldId id="2771" r:id="rId12"/>
    <p:sldId id="2694" r:id="rId13"/>
    <p:sldId id="2775" r:id="rId14"/>
    <p:sldId id="2808" r:id="rId15"/>
    <p:sldId id="2812" r:id="rId16"/>
    <p:sldId id="2810" r:id="rId17"/>
    <p:sldId id="2813" r:id="rId18"/>
    <p:sldId id="2973" r:id="rId19"/>
    <p:sldId id="2755" r:id="rId20"/>
    <p:sldId id="2756" r:id="rId21"/>
    <p:sldId id="2757" r:id="rId22"/>
    <p:sldId id="2758" r:id="rId23"/>
    <p:sldId id="2766" r:id="rId24"/>
    <p:sldId id="2759" r:id="rId25"/>
    <p:sldId id="2760" r:id="rId26"/>
    <p:sldId id="2761" r:id="rId27"/>
    <p:sldId id="2762" r:id="rId28"/>
    <p:sldId id="2978" r:id="rId29"/>
    <p:sldId id="2785" r:id="rId30"/>
    <p:sldId id="2788" r:id="rId31"/>
    <p:sldId id="2789" r:id="rId32"/>
    <p:sldId id="2790" r:id="rId33"/>
    <p:sldId id="2805" r:id="rId34"/>
    <p:sldId id="2795" r:id="rId35"/>
    <p:sldId id="16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339933"/>
    <a:srgbClr val="FFCCFF"/>
    <a:srgbClr val="66CCFF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661" autoAdjust="0"/>
    <p:restoredTop sz="77986" autoAdjust="0"/>
  </p:normalViewPr>
  <p:slideViewPr>
    <p:cSldViewPr snapToGrid="0">
      <p:cViewPr varScale="1">
        <p:scale>
          <a:sx n="116" d="100"/>
          <a:sy n="116" d="100"/>
        </p:scale>
        <p:origin x="70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7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1_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9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50511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528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5289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3" r:id="rId2"/>
    <p:sldLayoutId id="2147483662" r:id="rId3"/>
    <p:sldLayoutId id="2147483664" r:id="rId4"/>
    <p:sldLayoutId id="2147483665" r:id="rId5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altLang="ko-KR" dirty="0"/>
              <a:t>Lecture 09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이용한 자연어 처리 입문 </a:t>
            </a:r>
            <a:endParaRPr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281CB-50FD-413F-A8F2-CC0AA83070E6}"/>
              </a:ext>
            </a:extLst>
          </p:cNvPr>
          <p:cNvSpPr/>
          <p:nvPr/>
        </p:nvSpPr>
        <p:spPr>
          <a:xfrm>
            <a:off x="4937060" y="4333677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8325AE-BEF5-4A18-8D96-6FCBABD5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9201D3-1670-42F7-A0AD-E92A1709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판다스 </a:t>
            </a:r>
            <a:r>
              <a:rPr lang="en-US" altLang="ko-KR"/>
              <a:t>(Pandas) DataFrame : 2</a:t>
            </a:r>
            <a:r>
              <a:rPr lang="ko-KR" altLang="en-US"/>
              <a:t>차원 데이터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59CF9C0-3B8D-4A15-BCDA-8C71A0B44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Pandas 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프레임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(DataFrame)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차원 데이터 구조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pPr lvl="1"/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레이블이 지정된 축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행 및 열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 있는 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차원 크기 변경 가능한 행과 열에서 테이블 형식으로 정렬</a:t>
            </a:r>
            <a:endParaRPr lang="en-US" altLang="ko-KR">
              <a:solidFill>
                <a:srgbClr val="24292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lang="en-US" altLang="ko-KR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>
                <a:solidFill>
                  <a:srgbClr val="24292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행 및 열의 세 가지 주요 구성 요소로 구성</a:t>
            </a:r>
            <a:endParaRPr lang="en-US" altLang="ko-KR">
              <a:solidFill>
                <a:srgbClr val="24292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lang="en-US" altLang="ko-KR"/>
              <a:t>“pandas”</a:t>
            </a:r>
            <a:r>
              <a:rPr lang="ko-KR" altLang="en-US"/>
              <a:t>라고 쓰는 대신 </a:t>
            </a:r>
            <a:r>
              <a:rPr lang="en-US" altLang="ko-KR"/>
              <a:t>pd</a:t>
            </a:r>
            <a:r>
              <a:rPr lang="ko-KR" altLang="en-US"/>
              <a:t>를 사용한다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pandas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pd</a:t>
            </a:r>
            <a:r>
              <a:rPr lang="ko-KR" altLang="en-US"/>
              <a:t> </a:t>
            </a:r>
          </a:p>
          <a:p>
            <a:endParaRPr lang="ko-KR" altLang="en-US"/>
          </a:p>
        </p:txBody>
      </p:sp>
      <p:pic>
        <p:nvPicPr>
          <p:cNvPr id="5" name="Picture 2" descr="https://wikidocs.net/images/page/205142/creating_dataframe1.png">
            <a:extLst>
              <a:ext uri="{FF2B5EF4-FFF2-40B4-BE49-F238E27FC236}">
                <a16:creationId xmlns:a16="http://schemas.microsoft.com/office/drawing/2014/main" id="{DC9BDD02-D9FD-4C69-B8D8-0255276E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2" y="2427817"/>
            <a:ext cx="9489781" cy="35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3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120E4-E0D6-4467-9DDB-8CD1F7EA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A2C13-8004-4C6C-87C8-BDEE0140D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Pandas</a:t>
            </a:r>
            <a:r>
              <a:rPr lang="ko-KR" altLang="en-US"/>
              <a:t>는 </a:t>
            </a:r>
            <a:r>
              <a:rPr lang="en-US" altLang="ko-KR"/>
              <a:t>CSV, </a:t>
            </a:r>
            <a:r>
              <a:rPr lang="ko-KR" altLang="en-US"/>
              <a:t>텍스트</a:t>
            </a:r>
            <a:r>
              <a:rPr lang="en-US" altLang="ko-KR"/>
              <a:t>, Excel, SQL, HTML, JSON </a:t>
            </a:r>
            <a:r>
              <a:rPr lang="ko-KR" altLang="en-US"/>
              <a:t>등 다양한 데이터 파일을 읽을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df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pd.read_csv()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984D1F6-E51B-47C0-8EF0-F45B4A83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판다스 데이터프레임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2A9045-4532-40D3-B4BC-D46BDC27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795462"/>
            <a:ext cx="11401425" cy="22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A6D50E-21D6-423E-AF44-3E5A37C2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71937"/>
            <a:ext cx="67818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3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00181-E85B-4487-9D8E-FCFA034B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FED4A7D-A347-4FBA-96FC-104A3F91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Pandas</a:t>
            </a:r>
            <a:r>
              <a:rPr lang="ko-KR" altLang="en-US"/>
              <a:t>로 파일 읽고 쓰기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8533A3-9613-4BCC-9B5E-820038FA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Pandas</a:t>
            </a:r>
            <a:r>
              <a:rPr lang="ko-KR" altLang="en-US" b="1" dirty="0"/>
              <a:t>에서 </a:t>
            </a:r>
            <a:r>
              <a:rPr lang="en-US" altLang="ko-KR" b="1" dirty="0" err="1"/>
              <a:t>DataFrame</a:t>
            </a:r>
            <a:r>
              <a:rPr lang="ko-KR" altLang="en-US" b="1" dirty="0"/>
              <a:t>을 </a:t>
            </a:r>
            <a:r>
              <a:rPr lang="en-US" altLang="ko-KR" b="1" dirty="0"/>
              <a:t>CSV</a:t>
            </a:r>
            <a:r>
              <a:rPr lang="ko-KR" altLang="en-US" b="1" dirty="0"/>
              <a:t>로 내보내는 방법</a:t>
            </a:r>
            <a:endParaRPr lang="en-US" altLang="ko-KR" b="1" dirty="0"/>
          </a:p>
          <a:p>
            <a:pPr lvl="1"/>
            <a:r>
              <a:rPr lang="ko-KR" altLang="en-US" b="1" dirty="0" err="1"/>
              <a:t>매서드</a:t>
            </a:r>
            <a:r>
              <a:rPr lang="ko-KR" altLang="en-US" b="1" dirty="0"/>
              <a:t> </a:t>
            </a:r>
            <a:r>
              <a:rPr lang="en-US" altLang="ko-KR" b="1" dirty="0"/>
              <a:t>.</a:t>
            </a:r>
            <a:r>
              <a:rPr lang="en-US" altLang="ko-KR" b="1" dirty="0" err="1"/>
              <a:t>to_csv</a:t>
            </a:r>
            <a:r>
              <a:rPr lang="en-US" altLang="ko-KR" b="1" dirty="0"/>
              <a:t>()</a:t>
            </a:r>
            <a:r>
              <a:rPr lang="ko-KR" altLang="en-US" b="1" dirty="0"/>
              <a:t>는 </a:t>
            </a:r>
            <a:r>
              <a:rPr lang="en-US" altLang="ko-KR" b="1" dirty="0"/>
              <a:t>CSV </a:t>
            </a:r>
            <a:r>
              <a:rPr lang="ko-KR" altLang="en-US" b="1" dirty="0" err="1"/>
              <a:t>포멧으로</a:t>
            </a:r>
            <a:r>
              <a:rPr lang="ko-KR" altLang="en-US" b="1" dirty="0"/>
              <a:t> 지정</a:t>
            </a:r>
            <a:endParaRPr lang="en-US" altLang="ko-KR" b="1" dirty="0"/>
          </a:p>
          <a:p>
            <a:pPr lvl="2"/>
            <a:r>
              <a:rPr lang="ko-KR" altLang="en-US" b="1" dirty="0"/>
              <a:t>생성된 파일은 왼쪽 폴더 모양을 클릭하면 </a:t>
            </a:r>
            <a:r>
              <a:rPr lang="en-US" altLang="ko-KR" b="1" dirty="0"/>
              <a:t>sample.csv</a:t>
            </a:r>
            <a:r>
              <a:rPr lang="ko-KR" altLang="en-US" b="1" dirty="0"/>
              <a:t>를 </a:t>
            </a:r>
            <a:r>
              <a:rPr lang="ko-KR" altLang="en-US" b="1" dirty="0" err="1"/>
              <a:t>볼수</a:t>
            </a:r>
            <a:r>
              <a:rPr lang="ko-KR" altLang="en-US" b="1" dirty="0"/>
              <a:t> 있다</a:t>
            </a:r>
            <a:r>
              <a:rPr lang="en-US" altLang="ko-KR" b="1" dirty="0"/>
              <a:t>.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1"/>
            <a:r>
              <a:rPr lang="ko-KR" altLang="en-US" b="1" dirty="0"/>
              <a:t>파일 </a:t>
            </a:r>
            <a:r>
              <a:rPr lang="ko-KR" altLang="en-US" b="1" dirty="0" err="1"/>
              <a:t>읽어오기</a:t>
            </a:r>
            <a:endParaRPr lang="en-US" altLang="ko-KR" b="1" dirty="0"/>
          </a:p>
          <a:p>
            <a:pPr lvl="1"/>
            <a:r>
              <a:rPr lang="ko-KR" altLang="en-US" b="1" dirty="0" err="1"/>
              <a:t>매서트</a:t>
            </a:r>
            <a:r>
              <a:rPr lang="ko-KR" altLang="en-US" b="1" dirty="0"/>
              <a:t> </a:t>
            </a:r>
            <a:r>
              <a:rPr lang="en-US" altLang="ko-KR" b="1" dirty="0"/>
              <a:t>.</a:t>
            </a:r>
            <a:r>
              <a:rPr lang="en-US" altLang="ko-KR" b="1" dirty="0" err="1"/>
              <a:t>read_csv</a:t>
            </a:r>
            <a:r>
              <a:rPr lang="en-US" altLang="ko-KR" b="1" dirty="0"/>
              <a:t>()</a:t>
            </a:r>
            <a:r>
              <a:rPr lang="ko-KR" altLang="en-US" b="1" dirty="0"/>
              <a:t>를 이용한다</a:t>
            </a:r>
            <a:r>
              <a:rPr lang="en-US" altLang="ko-KR" b="1" dirty="0"/>
              <a:t>.  </a:t>
            </a:r>
            <a:r>
              <a:rPr lang="ko-KR" altLang="en-US" b="1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DF772-FB97-4D9A-91B6-3096ED41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61" y="1895334"/>
            <a:ext cx="3800475" cy="714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36A7FB-A102-420A-B7BD-8924E120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82" y="1895334"/>
            <a:ext cx="142875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DBE90F-B03F-4DB9-BE38-3EE077C4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782" y="1072392"/>
            <a:ext cx="2933700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6FD1A5-831B-43BB-A4EA-ABB76510F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361"/>
          <a:stretch/>
        </p:blipFill>
        <p:spPr>
          <a:xfrm>
            <a:off x="1061582" y="4726655"/>
            <a:ext cx="3069697" cy="504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DABC2-4349-440B-836A-4E5E326A2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78"/>
          <a:stretch/>
        </p:blipFill>
        <p:spPr>
          <a:xfrm>
            <a:off x="4627412" y="4726655"/>
            <a:ext cx="3069697" cy="1541511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B81B5C6-86C0-4C9E-851E-538CA22E576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873336" y="2252522"/>
            <a:ext cx="1054446" cy="153370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3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120E4-E0D6-4467-9DDB-8CD1F7EA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984D1F6-E51B-47C0-8EF0-F45B4A83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맷플롯립 </a:t>
            </a:r>
            <a:r>
              <a:rPr lang="en-US" altLang="ko-KR"/>
              <a:t>(Matplotlib)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A2C13-8004-4C6C-87C8-BDEE0140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맷플롯립 </a:t>
            </a:r>
            <a:r>
              <a:rPr lang="en-US" altLang="ko-KR"/>
              <a:t>(Matplotlib)</a:t>
            </a:r>
            <a:r>
              <a:rPr lang="ko-KR" altLang="en-US"/>
              <a:t>은 </a:t>
            </a:r>
            <a:endParaRPr lang="en-US" altLang="ko-KR"/>
          </a:p>
          <a:p>
            <a:pPr lvl="1"/>
            <a:r>
              <a:rPr lang="ko-KR" altLang="en-US"/>
              <a:t>데이터를 차트 </a:t>
            </a:r>
            <a:r>
              <a:rPr lang="en-US" altLang="ko-KR"/>
              <a:t>(chart)</a:t>
            </a:r>
            <a:r>
              <a:rPr lang="ko-KR" altLang="en-US"/>
              <a:t>나 플롯 </a:t>
            </a:r>
            <a:r>
              <a:rPr lang="en-US" altLang="ko-KR"/>
              <a:t>(plot)</a:t>
            </a:r>
            <a:r>
              <a:rPr lang="ko-KR" altLang="en-US"/>
              <a:t>으로 시각화하는 패키지이다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Matplotlib</a:t>
            </a:r>
            <a:r>
              <a:rPr lang="ko-KR" altLang="en-US"/>
              <a:t>을 다 설치하였다면 </a:t>
            </a:r>
            <a:r>
              <a:rPr lang="en-US" altLang="ko-KR"/>
              <a:t>Matplotlib</a:t>
            </a:r>
            <a:r>
              <a:rPr lang="ko-KR" altLang="en-US"/>
              <a:t>의 주요 모듈인 </a:t>
            </a:r>
            <a:r>
              <a:rPr lang="en-US" altLang="ko-KR"/>
              <a:t>pyplot</a:t>
            </a:r>
            <a:r>
              <a:rPr lang="ko-KR" altLang="en-US"/>
              <a:t>를 관례상 </a:t>
            </a:r>
            <a:r>
              <a:rPr lang="en-US" altLang="ko-KR"/>
              <a:t>plt</a:t>
            </a:r>
            <a:r>
              <a:rPr lang="ko-KR" altLang="en-US"/>
              <a:t>라는 명칭으로 임포트한다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한글 사용을 할 경우 </a:t>
            </a:r>
            <a:r>
              <a:rPr lang="en-US" altLang="ko-KR"/>
              <a:t>koreanize_matplotlib</a:t>
            </a:r>
            <a:r>
              <a:rPr lang="ko-KR" altLang="en-US"/>
              <a:t>을 설치한다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0ABD6-7BF2-443C-BF9E-64BDE1E6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63714"/>
            <a:ext cx="3362325" cy="819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556DAE-3AC1-4B16-B18A-B9AEA9659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6" b="71404"/>
          <a:stretch/>
        </p:blipFill>
        <p:spPr>
          <a:xfrm>
            <a:off x="820340" y="3575136"/>
            <a:ext cx="5606935" cy="1718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AA99DB-2C05-4F20-B616-C9A3B1A35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" t="29382" r="6302"/>
          <a:stretch/>
        </p:blipFill>
        <p:spPr>
          <a:xfrm>
            <a:off x="6768725" y="1812335"/>
            <a:ext cx="5033660" cy="40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778BCDE-0593-4F89-9E3F-56C41057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ANN</a:t>
            </a:r>
            <a:r>
              <a:rPr lang="ko-KR" altLang="en-US" dirty="0"/>
              <a:t>에서 </a:t>
            </a:r>
            <a:r>
              <a:rPr lang="en-US" altLang="ko-KR" dirty="0"/>
              <a:t>Deep Learning</a:t>
            </a:r>
            <a:r>
              <a:rPr lang="ko-KR" altLang="en-US" dirty="0"/>
              <a:t>까지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0AAD8-6EC6-4A97-916D-2EDB07E21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9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42DEA-E680-4533-9A0C-622201A0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65D2CC-7E09-4475-BAB8-C0DB0205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차 </a:t>
            </a:r>
            <a:r>
              <a:rPr lang="en-US" altLang="ko-KR"/>
              <a:t>AI </a:t>
            </a:r>
            <a:r>
              <a:rPr lang="ko-KR" altLang="en-US"/>
              <a:t>봄이 시작됨 </a:t>
            </a:r>
            <a:r>
              <a:rPr lang="en-US" altLang="ko-KR"/>
              <a:t>(1958</a:t>
            </a:r>
            <a:r>
              <a:rPr lang="ko-KR" altLang="en-US"/>
              <a:t>년</a:t>
            </a:r>
            <a:r>
              <a:rPr lang="en-US" altLang="ko-KR"/>
              <a:t>~): </a:t>
            </a:r>
            <a:r>
              <a:rPr lang="ko-KR" altLang="en-US"/>
              <a:t>퍼셉트론 인공신경망 등장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53B571-FBDC-4029-818A-BDF22265D23C}"/>
              </a:ext>
            </a:extLst>
          </p:cNvPr>
          <p:cNvSpPr/>
          <p:nvPr/>
        </p:nvSpPr>
        <p:spPr>
          <a:xfrm>
            <a:off x="419099" y="1621658"/>
            <a:ext cx="41243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24292F"/>
                </a:solidFill>
                <a:latin typeface="+mn-ea"/>
              </a:rPr>
              <a:t>수상돌기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(dendrites) : 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신호를 수신 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안테나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>
              <a:solidFill>
                <a:srgbClr val="24292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24292F"/>
                </a:solidFill>
                <a:latin typeface="+mn-ea"/>
              </a:rPr>
              <a:t>세포체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(cell body) : 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신호를 통합 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프로세서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)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 </a:t>
            </a:r>
            <a:endParaRPr lang="en-US" altLang="ko-KR" sz="1400">
              <a:solidFill>
                <a:srgbClr val="24292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>
              <a:solidFill>
                <a:srgbClr val="24292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24292F"/>
                </a:solidFill>
                <a:latin typeface="+mn-ea"/>
              </a:rPr>
              <a:t>축삭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(axon) : 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신호를 시냅스를 통해 전송 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케이블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)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 </a:t>
            </a:r>
            <a:endParaRPr lang="en-US" altLang="ko-KR" sz="1400">
              <a:solidFill>
                <a:srgbClr val="24292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>
              <a:solidFill>
                <a:srgbClr val="24292F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24292F"/>
                </a:solidFill>
                <a:latin typeface="+mn-ea"/>
              </a:rPr>
              <a:t>시냅스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(Synapse) : 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뉴런으로 정보 전달 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(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커넥터</a:t>
            </a:r>
            <a:r>
              <a:rPr lang="en-US" altLang="ko-KR" sz="1400">
                <a:solidFill>
                  <a:srgbClr val="24292F"/>
                </a:solidFill>
                <a:latin typeface="+mn-ea"/>
              </a:rPr>
              <a:t>)</a:t>
            </a:r>
            <a:r>
              <a:rPr lang="ko-KR" altLang="en-US" sz="1400">
                <a:solidFill>
                  <a:srgbClr val="24292F"/>
                </a:solidFill>
                <a:latin typeface="+mn-ea"/>
              </a:rPr>
              <a:t> </a:t>
            </a:r>
            <a:endParaRPr lang="ko-KR" altLang="en-US" sz="140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AC64AF-9495-4F61-8CC8-86728E433CAA}"/>
              </a:ext>
            </a:extLst>
          </p:cNvPr>
          <p:cNvSpPr/>
          <p:nvPr/>
        </p:nvSpPr>
        <p:spPr>
          <a:xfrm>
            <a:off x="4349382" y="6464021"/>
            <a:ext cx="2324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출처 https://wikidocs.net/255159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7C58DD-D4A8-42C1-AEF5-23E543C68916}"/>
              </a:ext>
            </a:extLst>
          </p:cNvPr>
          <p:cNvGrpSpPr/>
          <p:nvPr/>
        </p:nvGrpSpPr>
        <p:grpSpPr>
          <a:xfrm>
            <a:off x="5269860" y="827788"/>
            <a:ext cx="6102436" cy="5457325"/>
            <a:chOff x="723901" y="797309"/>
            <a:chExt cx="6102436" cy="54573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68B7D2-45BC-4785-B779-DB48C638C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4183" b="844"/>
            <a:stretch/>
          </p:blipFill>
          <p:spPr>
            <a:xfrm>
              <a:off x="723901" y="797309"/>
              <a:ext cx="2918545" cy="54573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B5CB76-E33B-47D5-BDC7-4B2E4DD4D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4"/>
            <a:stretch/>
          </p:blipFill>
          <p:spPr>
            <a:xfrm>
              <a:off x="3764652" y="797309"/>
              <a:ext cx="3061685" cy="425767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ED0330-BF14-40EB-B66E-0F6E37F0B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7" t="2932" r="69149" b="69773"/>
          <a:stretch/>
        </p:blipFill>
        <p:spPr>
          <a:xfrm>
            <a:off x="1170666" y="4613976"/>
            <a:ext cx="1954439" cy="14441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0FB096-E122-4C4E-9139-D65CAAF2D1C3}"/>
              </a:ext>
            </a:extLst>
          </p:cNvPr>
          <p:cNvSpPr txBox="1"/>
          <p:nvPr/>
        </p:nvSpPr>
        <p:spPr>
          <a:xfrm>
            <a:off x="557025" y="3966145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1958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년 퍼셉트론 신경망으로 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AI 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봄이 시작됨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23F9C5-6516-4AA1-B31D-12979DD96B24}"/>
              </a:ext>
            </a:extLst>
          </p:cNvPr>
          <p:cNvSpPr txBox="1"/>
          <p:nvPr/>
        </p:nvSpPr>
        <p:spPr>
          <a:xfrm>
            <a:off x="557025" y="10392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생물학적 신경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뉴런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) 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동작 원리</a:t>
            </a:r>
          </a:p>
        </p:txBody>
      </p:sp>
    </p:spTree>
    <p:extLst>
      <p:ext uri="{BB962C8B-B14F-4D97-AF65-F5344CB8AC3E}">
        <p14:creationId xmlns:p14="http://schemas.microsoft.com/office/powerpoint/2010/main" val="254425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42DEA-E680-4533-9A0C-622201A0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65D2CC-7E09-4475-BAB8-C0DB0205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AI </a:t>
            </a:r>
            <a:r>
              <a:rPr lang="ko-KR" altLang="en-US"/>
              <a:t>봄이 시작됨 </a:t>
            </a:r>
            <a:r>
              <a:rPr lang="en-US" altLang="ko-KR"/>
              <a:t>(1980~) : MLP(</a:t>
            </a:r>
            <a:r>
              <a:rPr lang="ko-KR" altLang="en-US"/>
              <a:t>다층퍼셉트론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81442B-B781-42FD-9CDA-39F1EBC0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62" y="1253142"/>
            <a:ext cx="4095021" cy="4604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FD3AE8-CFEC-4717-89E8-32A0A4B1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11959"/>
            <a:ext cx="2784621" cy="2116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D175E9-B70B-4CAD-9EA5-B5B5308A29FB}"/>
              </a:ext>
            </a:extLst>
          </p:cNvPr>
          <p:cNvSpPr txBox="1"/>
          <p:nvPr/>
        </p:nvSpPr>
        <p:spPr>
          <a:xfrm>
            <a:off x="6771762" y="815328"/>
            <a:ext cx="475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(4) MLP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로 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XOR 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문제를 해결하고 다시 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AI 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봄이됨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3C429-A0ED-4ACB-BF4E-2C9C73040FAC}"/>
              </a:ext>
            </a:extLst>
          </p:cNvPr>
          <p:cNvSpPr txBox="1"/>
          <p:nvPr/>
        </p:nvSpPr>
        <p:spPr>
          <a:xfrm>
            <a:off x="963495" y="3651663"/>
            <a:ext cx="246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(2) 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시그모이드 함수와 미분</a:t>
            </a:r>
          </a:p>
        </p:txBody>
      </p:sp>
      <p:pic>
        <p:nvPicPr>
          <p:cNvPr id="1026" name="Picture 2" descr="https://wikidocs.net/images/page/181822/Fig_percept_03.png">
            <a:extLst>
              <a:ext uri="{FF2B5EF4-FFF2-40B4-BE49-F238E27FC236}">
                <a16:creationId xmlns:a16="http://schemas.microsoft.com/office/drawing/2014/main" id="{2A08898E-1CFC-4569-8E4C-DFB16DDA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8" y="1359709"/>
            <a:ext cx="2113603" cy="21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EA267C-8748-4D95-8E63-0C838E4AAC1C}"/>
              </a:ext>
            </a:extLst>
          </p:cNvPr>
          <p:cNvSpPr txBox="1"/>
          <p:nvPr/>
        </p:nvSpPr>
        <p:spPr>
          <a:xfrm>
            <a:off x="820641" y="815328"/>
            <a:ext cx="3766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(1) 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단일 퍼셉트론으로 </a:t>
            </a:r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XOR 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문제 해결 안됨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357F4A9-6E43-43E1-93DF-09AD8B2DF114}"/>
              </a:ext>
            </a:extLst>
          </p:cNvPr>
          <p:cNvSpPr/>
          <p:nvPr/>
        </p:nvSpPr>
        <p:spPr>
          <a:xfrm>
            <a:off x="4797182" y="3486434"/>
            <a:ext cx="1298818" cy="53933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DAA3D9-E901-411A-8D40-F7872A1ACEB9}"/>
              </a:ext>
            </a:extLst>
          </p:cNvPr>
          <p:cNvSpPr txBox="1"/>
          <p:nvPr/>
        </p:nvSpPr>
        <p:spPr>
          <a:xfrm>
            <a:off x="4363437" y="2632902"/>
            <a:ext cx="211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C00000"/>
                </a:solidFill>
                <a:latin typeface="+mj-ea"/>
                <a:ea typeface="+mj-ea"/>
              </a:rPr>
              <a:t>(3) </a:t>
            </a:r>
            <a:r>
              <a:rPr lang="ko-KR" altLang="en-US" sz="1400">
                <a:solidFill>
                  <a:srgbClr val="C00000"/>
                </a:solidFill>
                <a:latin typeface="+mj-ea"/>
                <a:ea typeface="+mj-ea"/>
              </a:rPr>
              <a:t>멀티 퍼셉트론에 </a:t>
            </a:r>
            <a:endParaRPr lang="en-US" altLang="ko-KR" sz="140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>
                <a:solidFill>
                  <a:srgbClr val="C00000"/>
                </a:solidFill>
                <a:latin typeface="+mj-ea"/>
                <a:ea typeface="+mj-ea"/>
              </a:rPr>
              <a:t>역전파알고리즘</a:t>
            </a:r>
          </a:p>
        </p:txBody>
      </p:sp>
    </p:spTree>
    <p:extLst>
      <p:ext uri="{BB962C8B-B14F-4D97-AF65-F5344CB8AC3E}">
        <p14:creationId xmlns:p14="http://schemas.microsoft.com/office/powerpoint/2010/main" val="251281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9BA463-D89A-46C9-8DF7-28B5A69A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C0E7C-EE09-4B1C-B1A5-E0BBDC14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3</a:t>
            </a:r>
            <a:r>
              <a:rPr lang="ko-KR" altLang="en-US"/>
              <a:t>의 </a:t>
            </a:r>
            <a:r>
              <a:rPr lang="en-US" altLang="ko-KR"/>
              <a:t>AI </a:t>
            </a:r>
            <a:r>
              <a:rPr lang="ko-KR" altLang="en-US"/>
              <a:t>봄이 시작됨 </a:t>
            </a:r>
            <a:r>
              <a:rPr lang="en-US" altLang="ko-KR"/>
              <a:t>(2010 </a:t>
            </a:r>
            <a:r>
              <a:rPr lang="ko-KR" altLang="en-US"/>
              <a:t>이후</a:t>
            </a:r>
            <a:r>
              <a:rPr lang="en-US" altLang="ko-KR"/>
              <a:t>~) : </a:t>
            </a:r>
            <a:r>
              <a:rPr lang="ko-KR" altLang="en-US"/>
              <a:t>딥러닝 등장 </a:t>
            </a:r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732424-7449-435F-BA7F-AD6CDE1ED123}"/>
              </a:ext>
            </a:extLst>
          </p:cNvPr>
          <p:cNvGrpSpPr/>
          <p:nvPr/>
        </p:nvGrpSpPr>
        <p:grpSpPr>
          <a:xfrm>
            <a:off x="401915" y="829038"/>
            <a:ext cx="11170959" cy="5038416"/>
            <a:chOff x="401915" y="829038"/>
            <a:chExt cx="11170959" cy="5038416"/>
          </a:xfrm>
        </p:grpSpPr>
        <p:pic>
          <p:nvPicPr>
            <p:cNvPr id="7" name="Picture 2" descr="https://blog.kakaocdn.net/dn/okTU1/btrCH4Fx7Ro/m5f9UkRkl7CP3dUEgXTtk1/img.png">
              <a:extLst>
                <a:ext uri="{FF2B5EF4-FFF2-40B4-BE49-F238E27FC236}">
                  <a16:creationId xmlns:a16="http://schemas.microsoft.com/office/drawing/2014/main" id="{07817EB9-A43D-4DA9-8A7D-F5E501D69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912" y="1282140"/>
              <a:ext cx="6494010" cy="403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2C60B6-2A26-4C65-84F2-02F810EB1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587" r="67352" b="33629"/>
            <a:stretch/>
          </p:blipFill>
          <p:spPr>
            <a:xfrm>
              <a:off x="716240" y="1571546"/>
              <a:ext cx="2684185" cy="19952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67694-282B-435C-BAC8-98E2B847ACB5}"/>
                </a:ext>
              </a:extLst>
            </p:cNvPr>
            <p:cNvSpPr txBox="1"/>
            <p:nvPr/>
          </p:nvSpPr>
          <p:spPr>
            <a:xfrm>
              <a:off x="512939" y="4165470"/>
              <a:ext cx="4172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(2) VGP 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원인은 역전파알고리즘에서</a:t>
              </a:r>
              <a:endParaRPr lang="en-US" altLang="ko-KR" sz="160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시그모이드의 미분값들의 곱한 결과가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0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으로됨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9BC17E-5AC6-4657-9FF6-0896438520A7}"/>
                </a:ext>
              </a:extLst>
            </p:cNvPr>
            <p:cNvSpPr txBox="1"/>
            <p:nvPr/>
          </p:nvSpPr>
          <p:spPr>
            <a:xfrm>
              <a:off x="401915" y="912993"/>
              <a:ext cx="4027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(3) ReLU 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활성함수를 사용으로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VGP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를 해결함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B0916C-D3CE-43CB-8F4B-C0420D6B95CF}"/>
                </a:ext>
              </a:extLst>
            </p:cNvPr>
            <p:cNvSpPr/>
            <p:nvPr/>
          </p:nvSpPr>
          <p:spPr>
            <a:xfrm>
              <a:off x="4666336" y="5528900"/>
              <a:ext cx="69065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(1) Vanishing Gradient Problem 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해결이 안도고 있어서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AI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의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2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차 겨울됨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C9499A-FDD9-4725-8823-0DD50B123D75}"/>
                </a:ext>
              </a:extLst>
            </p:cNvPr>
            <p:cNvSpPr txBox="1"/>
            <p:nvPr/>
          </p:nvSpPr>
          <p:spPr>
            <a:xfrm>
              <a:off x="4992964" y="829038"/>
              <a:ext cx="6056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(4) CNN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에서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152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개 층을 사용으로 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AI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의 성공 사례를 만들다</a:t>
              </a:r>
              <a:r>
                <a:rPr lang="en-US" altLang="ko-KR" sz="1600">
                  <a:solidFill>
                    <a:srgbClr val="C00000"/>
                  </a:solidFill>
                  <a:latin typeface="+mj-ea"/>
                  <a:ea typeface="+mj-ea"/>
                </a:rPr>
                <a:t>.</a:t>
              </a:r>
              <a:r>
                <a:rPr lang="ko-KR" altLang="en-US" sz="160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62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89DBF7-9CF8-4A51-B6AA-A1BCEA77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714935-1956-460B-9D3F-C3BA79F9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GPU</a:t>
            </a:r>
            <a:r>
              <a:rPr lang="ko-KR" altLang="en-US"/>
              <a:t> 컴퓨팅 파원는 </a:t>
            </a:r>
            <a:r>
              <a:rPr lang="en-US" altLang="ko-KR"/>
              <a:t>AI </a:t>
            </a:r>
            <a:r>
              <a:rPr lang="ko-KR" altLang="en-US"/>
              <a:t>성공 요소</a:t>
            </a:r>
          </a:p>
        </p:txBody>
      </p:sp>
      <p:pic>
        <p:nvPicPr>
          <p:cNvPr id="4" name="Picture 2" descr="CDN media">
            <a:extLst>
              <a:ext uri="{FF2B5EF4-FFF2-40B4-BE49-F238E27FC236}">
                <a16:creationId xmlns:a16="http://schemas.microsoft.com/office/drawing/2014/main" id="{A26BEB17-C98E-4E26-81B3-122362A1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53" y="1226448"/>
            <a:ext cx="7613501" cy="466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C5565E-6B2F-4532-8987-AEF1BCB1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3" y="2081213"/>
            <a:ext cx="3115172" cy="15491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1F646C-27AF-47FD-B231-7E902135AFE6}"/>
              </a:ext>
            </a:extLst>
          </p:cNvPr>
          <p:cNvSpPr/>
          <p:nvPr/>
        </p:nvSpPr>
        <p:spPr>
          <a:xfrm>
            <a:off x="4315768" y="6419959"/>
            <a:ext cx="7699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https://www.reddit.com/r/mlscaling/comments/1ipfu8y/epoch_ai_total_installed_nvidia_gpu_computing/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BB28-8AF0-45E5-9D78-9A7D87D1F26B}"/>
              </a:ext>
            </a:extLst>
          </p:cNvPr>
          <p:cNvSpPr txBox="1"/>
          <p:nvPr/>
        </p:nvSpPr>
        <p:spPr>
          <a:xfrm>
            <a:off x="323353" y="1474968"/>
            <a:ext cx="321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GPU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는 딥러닝과 궁합이 잘 맞는다</a:t>
            </a:r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.</a:t>
            </a:r>
            <a:endParaRPr lang="ko-KR" altLang="en-US" sz="160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18EB3-47A4-4D92-89F8-E3B69A212154}"/>
              </a:ext>
            </a:extLst>
          </p:cNvPr>
          <p:cNvSpPr txBox="1"/>
          <p:nvPr/>
        </p:nvSpPr>
        <p:spPr>
          <a:xfrm>
            <a:off x="4821515" y="900444"/>
            <a:ext cx="6198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AI 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기술 발전으로 </a:t>
            </a:r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GPU 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컴퓨팅 파워는 해마다 </a:t>
            </a:r>
            <a:r>
              <a:rPr lang="en-US" altLang="ko-KR" sz="1600">
                <a:solidFill>
                  <a:srgbClr val="C00000"/>
                </a:solidFill>
                <a:latin typeface="+mj-ea"/>
                <a:ea typeface="+mj-ea"/>
              </a:rPr>
              <a:t>2.3</a:t>
            </a:r>
            <a:r>
              <a:rPr lang="ko-KR" altLang="en-US" sz="1600">
                <a:solidFill>
                  <a:srgbClr val="C00000"/>
                </a:solidFill>
                <a:latin typeface="+mj-ea"/>
                <a:ea typeface="+mj-ea"/>
              </a:rPr>
              <a:t>배 성장</a:t>
            </a:r>
          </a:p>
        </p:txBody>
      </p:sp>
    </p:spTree>
    <p:extLst>
      <p:ext uri="{BB962C8B-B14F-4D97-AF65-F5344CB8AC3E}">
        <p14:creationId xmlns:p14="http://schemas.microsoft.com/office/powerpoint/2010/main" val="165438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전처리</a:t>
            </a:r>
            <a:r>
              <a:rPr lang="en-US" altLang="ko-KR"/>
              <a:t>(Preprocessing)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Tokenizer() </a:t>
            </a:r>
          </a:p>
          <a:p>
            <a:pPr lvl="1"/>
            <a:r>
              <a:rPr lang="ko-KR" altLang="en-US"/>
              <a:t>토큰화와 정수 인코딩을 위해 사용</a:t>
            </a:r>
            <a:endParaRPr lang="en-US" altLang="ko-KR"/>
          </a:p>
          <a:p>
            <a:pPr lvl="1"/>
            <a:r>
              <a:rPr lang="ko-KR" altLang="en-US"/>
              <a:t>훈련 데이터로부터 단어 집합을 생성하고</a:t>
            </a:r>
            <a:r>
              <a:rPr lang="en-US" altLang="ko-KR"/>
              <a:t>, </a:t>
            </a:r>
            <a:r>
              <a:rPr lang="ko-KR" altLang="en-US"/>
              <a:t>해당 단어 집합으로 임의의 문장을 정수 인코딩하는 과정을 보여준다</a:t>
            </a:r>
            <a:r>
              <a:rPr lang="en-US" altLang="ko-KR"/>
              <a:t>.  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FAF171-27EB-486A-BBAC-7A7F7CDB12A6}"/>
              </a:ext>
            </a:extLst>
          </p:cNvPr>
          <p:cNvGrpSpPr/>
          <p:nvPr/>
        </p:nvGrpSpPr>
        <p:grpSpPr>
          <a:xfrm>
            <a:off x="838200" y="2055538"/>
            <a:ext cx="10964186" cy="3773762"/>
            <a:chOff x="838200" y="2055538"/>
            <a:chExt cx="10964186" cy="37737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0D955C-5C85-48B7-9F11-0CCC1A226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97" b="85699"/>
            <a:stretch/>
          </p:blipFill>
          <p:spPr>
            <a:xfrm>
              <a:off x="838200" y="2055538"/>
              <a:ext cx="6010275" cy="6042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8402B8-1B5F-4857-8ECA-E9BDB0639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174" r="20689"/>
            <a:stretch/>
          </p:blipFill>
          <p:spPr>
            <a:xfrm>
              <a:off x="5966209" y="3777229"/>
              <a:ext cx="5836177" cy="6042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CAFEA17-CA07-4EC6-9AB8-C6FAF8FDA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97" r="18338" b="13075"/>
            <a:stretch/>
          </p:blipFill>
          <p:spPr>
            <a:xfrm>
              <a:off x="838200" y="2933700"/>
              <a:ext cx="4962525" cy="2895600"/>
            </a:xfrm>
            <a:prstGeom prst="rect">
              <a:avLst/>
            </a:prstGeom>
          </p:spPr>
        </p:pic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63B5484D-032E-4144-88EB-4482EF8D096D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>
            <a:xfrm rot="5400000" flipH="1" flipV="1">
              <a:off x="5377980" y="2322982"/>
              <a:ext cx="1447800" cy="5564835"/>
            </a:xfrm>
            <a:prstGeom prst="bentConnector3">
              <a:avLst>
                <a:gd name="adj1" fmla="val -15789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9C2A9964-9B58-44D3-AA44-9E75E558B48D}"/>
                </a:ext>
              </a:extLst>
            </p:cNvPr>
            <p:cNvSpPr/>
            <p:nvPr/>
          </p:nvSpPr>
          <p:spPr>
            <a:xfrm>
              <a:off x="7708044" y="2312714"/>
              <a:ext cx="2771775" cy="842307"/>
            </a:xfrm>
            <a:prstGeom prst="wedgeRoundRectCallout">
              <a:avLst>
                <a:gd name="adj1" fmla="val -200559"/>
                <a:gd name="adj2" fmla="val 21289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출력 결과를 보면 great 는 단어 집합 (vocabulary) 에 없으므로 출력되지 않습니다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FF6A61A-2173-4F78-8B8D-1C94728FB22D}"/>
                </a:ext>
              </a:extLst>
            </p:cNvPr>
            <p:cNvSpPr/>
            <p:nvPr/>
          </p:nvSpPr>
          <p:spPr>
            <a:xfrm>
              <a:off x="3143250" y="4486275"/>
              <a:ext cx="523875" cy="4286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12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561B0F-F06D-4B74-AC7D-7805DA83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06597A-6676-449F-B7D3-1453822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목표와 활용법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48E33-9980-4983-8D77-76E3E76F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강의 수준</a:t>
            </a:r>
            <a:endParaRPr lang="en-US" altLang="ko-KR"/>
          </a:p>
          <a:p>
            <a:pPr lvl="1"/>
            <a:r>
              <a:rPr lang="ko-KR" altLang="en-US"/>
              <a:t>자연어 처리에 관심이 많은 초심자를 대상으로 한다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파이썬의 기본문법을 이해고 있고</a:t>
            </a:r>
            <a:r>
              <a:rPr lang="en-US" altLang="ko-KR"/>
              <a:t>, </a:t>
            </a:r>
            <a:r>
              <a:rPr lang="ko-KR" altLang="en-US"/>
              <a:t>딥러닝과 머신러닝에 대한 기초기식이 있는 분 </a:t>
            </a:r>
            <a:endParaRPr lang="en-US" altLang="ko-KR"/>
          </a:p>
          <a:p>
            <a:r>
              <a:rPr lang="ko-KR" altLang="en-US"/>
              <a:t>강의 목표</a:t>
            </a:r>
            <a:endParaRPr lang="en-US" altLang="ko-KR"/>
          </a:p>
          <a:p>
            <a:pPr lvl="1"/>
            <a:r>
              <a:rPr lang="ko-KR" altLang="en-US"/>
              <a:t>텐서플로우의 예제를 통해 직접 코드를 한 줄 한 줄 입력하면 배우는 것을 목표로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자연어 처리 및 관련 알고리즘에 대한 전반적인 내용은 깊게 다루지는 않는다</a:t>
            </a:r>
            <a:r>
              <a:rPr lang="en-US" altLang="ko-KR"/>
              <a:t>. </a:t>
            </a:r>
            <a:r>
              <a:rPr lang="ko-KR" altLang="en-US"/>
              <a:t>  </a:t>
            </a:r>
            <a:endParaRPr lang="en-US" altLang="ko-KR"/>
          </a:p>
          <a:p>
            <a:r>
              <a:rPr lang="ko-KR" altLang="en-US"/>
              <a:t>강의 특징</a:t>
            </a:r>
            <a:endParaRPr lang="en-US" altLang="ko-KR"/>
          </a:p>
          <a:p>
            <a:pPr lvl="1"/>
            <a:r>
              <a:rPr lang="ko-KR" altLang="en-US"/>
              <a:t>기존 영어 텍스트 데이터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, IMDB)</a:t>
            </a:r>
            <a:r>
              <a:rPr lang="ko-KR" altLang="en-US"/>
              <a:t>외 한글 데이터 처리를 위한 접근법까지 다룬다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자연어 처리 전반에 대한 개념과 사용할 도구를 배운다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04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전처리</a:t>
            </a:r>
            <a:r>
              <a:rPr lang="en-US" altLang="ko-KR"/>
              <a:t>(Preprocessing)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pad_sequence() </a:t>
            </a:r>
          </a:p>
          <a:p>
            <a:pPr lvl="1"/>
            <a:r>
              <a:rPr lang="ko-KR" altLang="en-US"/>
              <a:t>정해준 길이보다 길이가 긴 샘플은 값을 일부 자르고</a:t>
            </a:r>
            <a:r>
              <a:rPr lang="en-US" altLang="ko-KR"/>
              <a:t>, </a:t>
            </a:r>
            <a:r>
              <a:rPr lang="ko-KR" altLang="en-US"/>
              <a:t>정해준 길이보다 길이가 짧은 샘플은 값을 </a:t>
            </a:r>
            <a:r>
              <a:rPr lang="en-US" altLang="ko-KR"/>
              <a:t>0 </a:t>
            </a:r>
            <a:r>
              <a:rPr lang="ko-KR" altLang="en-US"/>
              <a:t>으로 채웁니다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모델의 입력으로 사용하려면 모든 샘플의 길이를 동일하게 맞추어야 할 때가 있습니다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이를 자연어 처리에서는 패딩 </a:t>
            </a:r>
            <a:r>
              <a:rPr lang="en-US" altLang="ko-KR"/>
              <a:t>(padding) </a:t>
            </a:r>
            <a:r>
              <a:rPr lang="ko-KR" altLang="en-US"/>
              <a:t>작업이라고 하는데</a:t>
            </a:r>
            <a:r>
              <a:rPr lang="en-US" altLang="ko-KR"/>
              <a:t>, </a:t>
            </a:r>
            <a:r>
              <a:rPr lang="ko-KR" altLang="en-US"/>
              <a:t>보통 숫자 </a:t>
            </a:r>
            <a:r>
              <a:rPr lang="en-US" altLang="ko-KR"/>
              <a:t>0 </a:t>
            </a:r>
            <a:r>
              <a:rPr lang="ko-KR" altLang="en-US"/>
              <a:t>을 넣어서 길 이가 다른 샘플들의 길이를 맞춰줍니다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padding = ’pre’ </a:t>
            </a:r>
            <a:r>
              <a:rPr lang="ko-KR" altLang="en-US"/>
              <a:t>를 선택하면 앞에 </a:t>
            </a:r>
            <a:r>
              <a:rPr lang="en-US" altLang="ko-KR"/>
              <a:t>0 </a:t>
            </a:r>
            <a:r>
              <a:rPr lang="ko-KR" altLang="en-US"/>
              <a:t>을 채우고</a:t>
            </a:r>
            <a:endParaRPr lang="en-US" altLang="ko-KR"/>
          </a:p>
          <a:p>
            <a:pPr lvl="1"/>
            <a:r>
              <a:rPr lang="en-US" altLang="ko-KR"/>
              <a:t>padding = </a:t>
            </a:r>
            <a:r>
              <a:rPr lang="ko-KR" altLang="en-US"/>
              <a:t>’</a:t>
            </a:r>
            <a:r>
              <a:rPr lang="en-US" altLang="ko-KR"/>
              <a:t>post’ </a:t>
            </a:r>
            <a:r>
              <a:rPr lang="ko-KR" altLang="en-US"/>
              <a:t>를 선택하면 뒤에 </a:t>
            </a:r>
            <a:r>
              <a:rPr lang="en-US" altLang="ko-KR"/>
              <a:t>0 </a:t>
            </a:r>
            <a:r>
              <a:rPr lang="ko-KR" altLang="en-US"/>
              <a:t>을 채움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C442B-4F70-4A7B-AC49-8925D040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914650"/>
            <a:ext cx="72675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0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워드 임베딩 </a:t>
            </a:r>
            <a:r>
              <a:rPr lang="en-US" altLang="ko-KR"/>
              <a:t>(Word Embedding)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워드 임베딩이란 텍스트 내의 단어들을 밀집 벡터 </a:t>
            </a:r>
            <a:r>
              <a:rPr lang="en-US" altLang="ko-KR"/>
              <a:t>(dense vector)</a:t>
            </a:r>
            <a:r>
              <a:rPr lang="ko-KR" altLang="en-US"/>
              <a:t>로 만드는 것</a:t>
            </a:r>
            <a:endParaRPr lang="en-US" altLang="ko-KR"/>
          </a:p>
          <a:p>
            <a:pPr lvl="1"/>
            <a:r>
              <a:rPr lang="en-US" altLang="ko-KR"/>
              <a:t> </a:t>
            </a:r>
            <a:r>
              <a:rPr lang="ko-KR" altLang="en-US"/>
              <a:t>밀집 벡터를 임베딩</a:t>
            </a:r>
            <a:r>
              <a:rPr lang="en-US" altLang="ko-KR"/>
              <a:t>(embedding vector)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  <a:r>
              <a:rPr lang="ko-KR" altLang="en-US"/>
              <a:t>보통 </a:t>
            </a:r>
            <a:r>
              <a:rPr lang="en-US" altLang="ko-KR"/>
              <a:t>256, 512, 1024 </a:t>
            </a:r>
            <a:r>
              <a:rPr lang="ko-KR" altLang="en-US"/>
              <a:t>차원을 갖는다</a:t>
            </a:r>
            <a:r>
              <a:rPr lang="en-US" altLang="ko-KR"/>
              <a:t>. </a:t>
            </a:r>
          </a:p>
          <a:p>
            <a:r>
              <a:rPr lang="en-US" altLang="ko-KR"/>
              <a:t>Embedding()</a:t>
            </a:r>
          </a:p>
          <a:p>
            <a:pPr lvl="1"/>
            <a:r>
              <a:rPr lang="en-US" altLang="ko-KR"/>
              <a:t>Embedding()</a:t>
            </a:r>
            <a:r>
              <a:rPr lang="ko-KR" altLang="en-US"/>
              <a:t>은 정수 인코딩이 된 단어들을 입력을 받아서 임베딩을 수행합니다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입력될 총 단어수</a:t>
            </a:r>
            <a:r>
              <a:rPr lang="en-US" altLang="ko-KR"/>
              <a:t>, </a:t>
            </a:r>
            <a:r>
              <a:rPr lang="ko-KR" altLang="en-US"/>
              <a:t>임베딩 후 출력되는 크기</a:t>
            </a:r>
            <a:r>
              <a:rPr lang="en-US" altLang="ko-KR"/>
              <a:t>, </a:t>
            </a:r>
            <a:r>
              <a:rPr lang="ko-KR" altLang="en-US"/>
              <a:t>매번 입력되는 단어의 수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C73C44-E432-4574-B6F1-4306D1630492}"/>
              </a:ext>
            </a:extLst>
          </p:cNvPr>
          <p:cNvGrpSpPr/>
          <p:nvPr/>
        </p:nvGrpSpPr>
        <p:grpSpPr>
          <a:xfrm>
            <a:off x="1066800" y="2324673"/>
            <a:ext cx="10287000" cy="3593746"/>
            <a:chOff x="1066800" y="2324673"/>
            <a:chExt cx="10287000" cy="35937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3A3202-8217-4D48-823C-83E40BDB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2765644"/>
              <a:ext cx="7258050" cy="31527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1C3C44-6B4F-4E96-A2FD-C768369C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0" y="2830950"/>
              <a:ext cx="2686050" cy="29241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C9F80-82A9-4F58-BD28-F984E40005ED}"/>
                </a:ext>
              </a:extLst>
            </p:cNvPr>
            <p:cNvSpPr txBox="1"/>
            <p:nvPr/>
          </p:nvSpPr>
          <p:spPr>
            <a:xfrm>
              <a:off x="8667750" y="2324673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</a:rPr>
                <a:t>Embedding() </a:t>
              </a:r>
              <a:r>
                <a:rPr lang="ko-KR" altLang="en-US">
                  <a:solidFill>
                    <a:srgbClr val="0070C0"/>
                  </a:solidFill>
                </a:rPr>
                <a:t>출력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14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Sequential() </a:t>
            </a:r>
          </a:p>
          <a:p>
            <a:pPr lvl="1"/>
            <a:r>
              <a:rPr lang="ko-KR" altLang="en-US"/>
              <a:t>케라스에서는 대부분 모델을 순차적으로 쌓아 올린다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model.add()</a:t>
            </a:r>
            <a:r>
              <a:rPr lang="ko-KR" altLang="en-US"/>
              <a:t>로 여러 개 층을 단계적으로 추가한다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복잡한 모델은 </a:t>
            </a:r>
            <a:r>
              <a:rPr lang="en-US" altLang="ko-KR"/>
              <a:t>Functional API</a:t>
            </a:r>
            <a:r>
              <a:rPr lang="ko-KR" altLang="en-US"/>
              <a:t>를 이용하여 만든다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, deep-and-wide() </a:t>
            </a:r>
            <a:r>
              <a:rPr lang="ko-KR" altLang="en-US"/>
              <a:t>모델</a:t>
            </a:r>
            <a:r>
              <a:rPr lang="en-US" altLang="ko-KR"/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모델링</a:t>
            </a:r>
            <a:r>
              <a:rPr lang="en-US" altLang="ko-KR"/>
              <a:t>(Modeling)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2B2C6-6619-49D7-8EC3-049F5AF7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67" y="2296747"/>
            <a:ext cx="81153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5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Dense() </a:t>
            </a:r>
            <a:r>
              <a:rPr lang="ko-KR" altLang="en-US"/>
              <a:t>층의 대표적 인자</a:t>
            </a:r>
            <a:endParaRPr lang="en-US" altLang="ko-KR"/>
          </a:p>
          <a:p>
            <a:pPr lvl="1"/>
            <a:r>
              <a:rPr lang="ko-KR" altLang="en-US"/>
              <a:t>첫번째는 출력 뉴런 개수</a:t>
            </a:r>
            <a:r>
              <a:rPr lang="en-US" altLang="ko-KR"/>
              <a:t>, input_dim</a:t>
            </a:r>
            <a:r>
              <a:rPr lang="ko-KR" altLang="en-US"/>
              <a:t>은 입력 뉴런 개수</a:t>
            </a:r>
            <a:r>
              <a:rPr lang="en-US" altLang="ko-KR"/>
              <a:t>, </a:t>
            </a:r>
            <a:r>
              <a:rPr lang="ko-KR" altLang="en-US"/>
              <a:t>활성함수 </a:t>
            </a:r>
            <a:endParaRPr lang="en-US" altLang="ko-KR"/>
          </a:p>
          <a:p>
            <a:pPr lvl="2"/>
            <a:r>
              <a:rPr lang="en-US" altLang="ko-KR"/>
              <a:t>linear ~ </a:t>
            </a:r>
            <a:r>
              <a:rPr lang="ko-KR" altLang="en-US"/>
              <a:t>선형 회귀자</a:t>
            </a:r>
            <a:r>
              <a:rPr lang="en-US" altLang="ko-KR"/>
              <a:t>; sigmoid ~ </a:t>
            </a:r>
            <a:r>
              <a:rPr lang="ko-KR" altLang="en-US"/>
              <a:t>이중 분류자</a:t>
            </a:r>
            <a:r>
              <a:rPr lang="en-US" altLang="ko-KR"/>
              <a:t>; softmax ~ </a:t>
            </a:r>
            <a:r>
              <a:rPr lang="ko-KR" altLang="en-US"/>
              <a:t>다중 분류자</a:t>
            </a:r>
            <a:r>
              <a:rPr lang="en-US" altLang="ko-KR"/>
              <a:t>; relu  ~ </a:t>
            </a:r>
            <a:r>
              <a:rPr lang="ko-KR" altLang="en-US"/>
              <a:t>보통 훈련과정에서 사용</a:t>
            </a:r>
            <a:endParaRPr lang="en-US" altLang="ko-KR"/>
          </a:p>
          <a:p>
            <a:r>
              <a:rPr lang="en-US" altLang="ko-KR"/>
              <a:t>summary()</a:t>
            </a:r>
            <a:r>
              <a:rPr lang="ko-KR" altLang="en-US"/>
              <a:t> </a:t>
            </a:r>
            <a:r>
              <a:rPr lang="en-US" altLang="ko-KR"/>
              <a:t>: </a:t>
            </a:r>
            <a:r>
              <a:rPr lang="ko-KR" altLang="en-US"/>
              <a:t>모델의 정보를 요약해서 보여줍니다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3. </a:t>
            </a:r>
            <a:r>
              <a:rPr lang="ko-KR" altLang="en-US"/>
              <a:t>모델링</a:t>
            </a:r>
            <a:r>
              <a:rPr lang="en-US" altLang="ko-KR"/>
              <a:t>(Modeling)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7D740-0272-404A-9269-A8781677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9" y="2676525"/>
            <a:ext cx="6524625" cy="2209800"/>
          </a:xfrm>
          <a:prstGeom prst="rect">
            <a:avLst/>
          </a:prstGeom>
        </p:spPr>
      </p:pic>
      <p:pic>
        <p:nvPicPr>
          <p:cNvPr id="2050" name="Picture 2" descr="https://wikidocs.net/images/page/32105/neural_network1_final.PNG">
            <a:extLst>
              <a:ext uri="{FF2B5EF4-FFF2-40B4-BE49-F238E27FC236}">
                <a16:creationId xmlns:a16="http://schemas.microsoft.com/office/drawing/2014/main" id="{96A7B8C7-1001-4A3B-8696-73CA0578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3429000"/>
            <a:ext cx="295061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5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b="1"/>
              <a:t>compile() ~ </a:t>
            </a:r>
            <a:r>
              <a:rPr lang="ko-KR" altLang="en-US"/>
              <a:t>손실 함수와 옵티마이저</a:t>
            </a:r>
            <a:r>
              <a:rPr lang="en-US" altLang="ko-KR"/>
              <a:t>, </a:t>
            </a:r>
            <a:r>
              <a:rPr lang="ko-KR" altLang="en-US"/>
              <a:t>메트릭 함수를 선택합니다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b="1"/>
              <a:t>optimizer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훈련 과정을 설정하는 옵티마이저를 설정합니다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b="1"/>
              <a:t>loss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훈련 과정에서 사용할 손실 함수</a:t>
            </a:r>
            <a:r>
              <a:rPr lang="en-US" altLang="ko-KR"/>
              <a:t>(loss function)</a:t>
            </a:r>
            <a:r>
              <a:rPr lang="ko-KR" altLang="en-US"/>
              <a:t>를 설정합니다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mean_squared_error</a:t>
            </a:r>
            <a:r>
              <a:rPr lang="ko-KR" altLang="en-US"/>
              <a:t>는 회귀문제</a:t>
            </a:r>
            <a:endParaRPr lang="en-US" altLang="ko-KR"/>
          </a:p>
          <a:p>
            <a:pPr lvl="2"/>
            <a:r>
              <a:rPr lang="en-US" altLang="ko-KR"/>
              <a:t>categorical_crossentropy</a:t>
            </a:r>
            <a:r>
              <a:rPr lang="ko-KR" altLang="en-US"/>
              <a:t>는 분류 문제이고</a:t>
            </a:r>
            <a:r>
              <a:rPr lang="en-US" altLang="ko-KR"/>
              <a:t>, </a:t>
            </a:r>
            <a:r>
              <a:rPr lang="ko-KR" altLang="en-US"/>
              <a:t>입력의 정수 임베딩</a:t>
            </a:r>
            <a:endParaRPr lang="en-US" altLang="ko-KR"/>
          </a:p>
          <a:p>
            <a:pPr lvl="2"/>
            <a:r>
              <a:rPr lang="en-US" altLang="ko-KR"/>
              <a:t>sparse_categorical_crossentropy</a:t>
            </a:r>
            <a:r>
              <a:rPr lang="ko-KR" altLang="en-US"/>
              <a:t>는 분류문제이고</a:t>
            </a:r>
            <a:r>
              <a:rPr lang="en-US" altLang="ko-KR"/>
              <a:t>, </a:t>
            </a:r>
            <a:r>
              <a:rPr lang="ko-KR" altLang="en-US"/>
              <a:t>입력 </a:t>
            </a:r>
            <a:r>
              <a:rPr lang="en-US" altLang="ko-KR"/>
              <a:t>X_train</a:t>
            </a:r>
            <a:r>
              <a:rPr lang="ko-KR" altLang="en-US"/>
              <a:t>의 값이 </a:t>
            </a:r>
            <a:r>
              <a:rPr lang="en-US" altLang="ko-KR"/>
              <a:t>one-hot </a:t>
            </a:r>
            <a:r>
              <a:rPr lang="ko-KR" altLang="en-US"/>
              <a:t>인코딩 </a:t>
            </a:r>
            <a:endParaRPr lang="en-US" altLang="ko-KR"/>
          </a:p>
          <a:p>
            <a:pPr lvl="2"/>
            <a:r>
              <a:rPr lang="en-US" altLang="ko-KR"/>
              <a:t> binary_crossentropy</a:t>
            </a:r>
            <a:r>
              <a:rPr lang="ko-KR" altLang="en-US"/>
              <a:t>도 분류문제를 다룬다</a:t>
            </a:r>
            <a:r>
              <a:rPr lang="en-US" altLang="ko-KR"/>
              <a:t>.</a:t>
            </a:r>
          </a:p>
          <a:p>
            <a:pPr lvl="1"/>
            <a:r>
              <a:rPr lang="en-US" altLang="ko-KR" b="1"/>
              <a:t>metrics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훈련을 모니터링하기 위한 지표를 선택합니다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‘acc’ ~ </a:t>
            </a:r>
            <a:r>
              <a:rPr lang="ko-KR" altLang="en-US"/>
              <a:t>정확도</a:t>
            </a:r>
            <a:r>
              <a:rPr lang="en-US" altLang="ko-KR"/>
              <a:t>, </a:t>
            </a:r>
            <a:r>
              <a:rPr lang="ko-KR" altLang="en-US"/>
              <a:t>‘</a:t>
            </a:r>
            <a:r>
              <a:rPr lang="en-US" altLang="ko-KR"/>
              <a:t>mae’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4. </a:t>
            </a:r>
            <a:r>
              <a:rPr lang="ko-KR" altLang="en-US"/>
              <a:t>컴파일</a:t>
            </a:r>
            <a:r>
              <a:rPr lang="en-US" altLang="ko-KR"/>
              <a:t>(Compile)</a:t>
            </a:r>
            <a:r>
              <a:rPr lang="ko-KR" altLang="en-US"/>
              <a:t>과 훈련</a:t>
            </a:r>
            <a:r>
              <a:rPr lang="en-US" altLang="ko-KR"/>
              <a:t>(Training)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DF9353-45CC-40C5-8450-8903A822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17" y="4009878"/>
            <a:ext cx="68580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56419"/>
          </a:xfrm>
        </p:spPr>
        <p:txBody>
          <a:bodyPr/>
          <a:lstStyle/>
          <a:p>
            <a:r>
              <a:rPr lang="en-US" altLang="ko-KR"/>
              <a:t>model.fit()</a:t>
            </a:r>
            <a:r>
              <a:rPr lang="ko-KR" altLang="en-US"/>
              <a:t>은 모델을 훈련한다</a:t>
            </a:r>
            <a:r>
              <a:rPr lang="en-US" altLang="ko-KR"/>
              <a:t>.</a:t>
            </a:r>
          </a:p>
          <a:p>
            <a:pPr lvl="1"/>
            <a:r>
              <a:rPr lang="ko-KR" altLang="en-US" b="1"/>
              <a:t>첫번째 인자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훈련 데이터에 해당됩니다</a:t>
            </a:r>
            <a:r>
              <a:rPr lang="en-US" altLang="ko-KR"/>
              <a:t>.</a:t>
            </a:r>
          </a:p>
          <a:p>
            <a:pPr lvl="1"/>
            <a:r>
              <a:rPr lang="ko-KR" altLang="en-US" b="1"/>
              <a:t>두번째 인자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지도 학습에서 레이블 데이터에 해당됩니다</a:t>
            </a:r>
            <a:r>
              <a:rPr lang="en-US" altLang="ko-KR"/>
              <a:t>.</a:t>
            </a:r>
          </a:p>
          <a:p>
            <a:pPr lvl="1"/>
            <a:r>
              <a:rPr lang="en-US" altLang="ko-KR" b="1"/>
              <a:t>epochs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에포크</a:t>
            </a:r>
            <a:r>
              <a:rPr lang="en-US" altLang="ko-KR"/>
              <a:t>. </a:t>
            </a:r>
            <a:r>
              <a:rPr lang="ko-KR" altLang="en-US"/>
              <a:t>에포크 </a:t>
            </a:r>
            <a:r>
              <a:rPr lang="en-US" altLang="ko-KR"/>
              <a:t>1</a:t>
            </a:r>
            <a:r>
              <a:rPr lang="ko-KR" altLang="en-US"/>
              <a:t>은 전체 데이터를 한 차례 훑고 지나갔음을 의미함</a:t>
            </a:r>
            <a:r>
              <a:rPr lang="en-US" altLang="ko-KR"/>
              <a:t>. </a:t>
            </a:r>
            <a:r>
              <a:rPr lang="ko-KR" altLang="en-US"/>
              <a:t>정수값 기재 필요</a:t>
            </a:r>
            <a:r>
              <a:rPr lang="en-US" altLang="ko-KR"/>
              <a:t>. </a:t>
            </a:r>
            <a:r>
              <a:rPr lang="ko-KR" altLang="en-US"/>
              <a:t>총 훈련 횟수를 정의합니다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b="1"/>
              <a:t>batch_size</a:t>
            </a:r>
            <a:r>
              <a:rPr lang="ko-KR" altLang="en-US"/>
              <a:t> </a:t>
            </a:r>
            <a:r>
              <a:rPr lang="en-US" altLang="ko-KR"/>
              <a:t>= </a:t>
            </a:r>
            <a:r>
              <a:rPr lang="ko-KR" altLang="en-US"/>
              <a:t>배치 크기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32.. </a:t>
            </a:r>
            <a:endParaRPr lang="ko-KR" altLang="en-US"/>
          </a:p>
          <a:p>
            <a:pPr lvl="1"/>
            <a:r>
              <a:rPr lang="en-US" altLang="ko-KR" b="1"/>
              <a:t>validation_split</a:t>
            </a:r>
            <a:r>
              <a:rPr lang="en-US" altLang="ko-KR"/>
              <a:t> = validation_data</a:t>
            </a:r>
            <a:r>
              <a:rPr lang="ko-KR" altLang="en-US"/>
              <a:t>와 동일하게 검증데이터로 훈련데이터의 </a:t>
            </a:r>
            <a:r>
              <a:rPr lang="en-US" altLang="ko-KR"/>
              <a:t>20%</a:t>
            </a:r>
            <a:r>
              <a:rPr lang="ko-KR" altLang="en-US"/>
              <a:t>를 사용함</a:t>
            </a:r>
            <a:endParaRPr lang="en-US" altLang="ko-KR"/>
          </a:p>
          <a:p>
            <a:pPr lvl="1"/>
            <a:r>
              <a:rPr lang="en-US" altLang="ko-KR" b="1"/>
              <a:t>verbose</a:t>
            </a:r>
            <a:r>
              <a:rPr lang="ko-KR" altLang="en-US"/>
              <a:t> </a:t>
            </a:r>
            <a:r>
              <a:rPr lang="en-US" altLang="ko-KR"/>
              <a:t>= 0 : </a:t>
            </a:r>
            <a:r>
              <a:rPr lang="ko-KR" altLang="en-US"/>
              <a:t>아무 것도 출력하지 않습니다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1</a:t>
            </a:r>
            <a:r>
              <a:rPr lang="ko-KR" altLang="en-US"/>
              <a:t>은 훈련의 진행도를 막대로 보여주고</a:t>
            </a:r>
            <a:r>
              <a:rPr lang="en-US" altLang="ko-KR"/>
              <a:t>, 2</a:t>
            </a:r>
            <a:r>
              <a:rPr lang="ko-KR" altLang="en-US"/>
              <a:t>는 미니 배치마다 손실 정보를 출력합니다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컴파일</a:t>
            </a:r>
            <a:r>
              <a:rPr lang="en-US" altLang="ko-KR"/>
              <a:t>(Compile)</a:t>
            </a:r>
            <a:r>
              <a:rPr lang="ko-KR" altLang="en-US"/>
              <a:t>과 훈련</a:t>
            </a:r>
            <a:r>
              <a:rPr lang="en-US" altLang="ko-KR"/>
              <a:t>(Training)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76724F-BA4F-4D7C-B5C5-EA115E89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083326"/>
            <a:ext cx="4172695" cy="1418019"/>
          </a:xfrm>
          <a:prstGeom prst="rect">
            <a:avLst/>
          </a:prstGeom>
        </p:spPr>
      </p:pic>
      <p:pic>
        <p:nvPicPr>
          <p:cNvPr id="3074" name="Picture 2" descr="https://cdn.shortpixel.ai/spai/q_lossy+w_730+to_webp+ret_img/algotrading101.com/learn/wp-content/uploads/2020/06/training-validation-test-data-set.png">
            <a:extLst>
              <a:ext uri="{FF2B5EF4-FFF2-40B4-BE49-F238E27FC236}">
                <a16:creationId xmlns:a16="http://schemas.microsoft.com/office/drawing/2014/main" id="{7096D98C-7F08-4ECD-B6C9-B1968266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405" y="3450615"/>
            <a:ext cx="4760889" cy="25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5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b="1"/>
              <a:t>evaluate()</a:t>
            </a:r>
            <a:r>
              <a:rPr lang="ko-KR" altLang="en-US"/>
              <a:t> </a:t>
            </a:r>
            <a:endParaRPr lang="en-US" altLang="ko-KR"/>
          </a:p>
          <a:p>
            <a:pPr lvl="1"/>
            <a:r>
              <a:rPr lang="ko-KR" altLang="en-US"/>
              <a:t>모델이 훈련을 통해서 최적의 파라미터를 찾았다</a:t>
            </a:r>
            <a:r>
              <a:rPr lang="en-US" altLang="ko-KR"/>
              <a:t>. </a:t>
            </a:r>
            <a:r>
              <a:rPr lang="ko-KR" altLang="en-US"/>
              <a:t>더 이상 최적화가 필요없어서</a:t>
            </a:r>
            <a:r>
              <a:rPr lang="en-US" altLang="ko-KR"/>
              <a:t> 1</a:t>
            </a:r>
            <a:r>
              <a:rPr lang="ko-KR" altLang="en-US"/>
              <a:t>회 계산으로 충분하다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모델 평가를 위해 </a:t>
            </a:r>
            <a:r>
              <a:rPr lang="en-US" altLang="ko-KR"/>
              <a:t>test(</a:t>
            </a:r>
            <a:r>
              <a:rPr lang="ko-KR" altLang="en-US"/>
              <a:t>테스트</a:t>
            </a:r>
            <a:r>
              <a:rPr lang="en-US" altLang="ko-KR"/>
              <a:t>)</a:t>
            </a:r>
            <a:r>
              <a:rPr lang="ko-KR" altLang="en-US"/>
              <a:t> 데이터를 통해 학습한 모델에 대한 정확도를 평가한다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훈련</a:t>
            </a:r>
            <a:r>
              <a:rPr lang="en-US" altLang="ko-KR"/>
              <a:t>(train) </a:t>
            </a:r>
            <a:r>
              <a:rPr lang="ko-KR" altLang="en-US"/>
              <a:t>데이터를 사용하면 모델 평가가 안된다</a:t>
            </a:r>
            <a:r>
              <a:rPr lang="en-US" altLang="ko-KR"/>
              <a:t>. </a:t>
            </a:r>
          </a:p>
          <a:p>
            <a:r>
              <a:rPr lang="en-US" altLang="ko-KR" b="1"/>
              <a:t>predict()</a:t>
            </a:r>
            <a:r>
              <a:rPr lang="ko-KR" altLang="en-US"/>
              <a:t> </a:t>
            </a:r>
            <a:endParaRPr lang="en-US" altLang="ko-KR"/>
          </a:p>
          <a:p>
            <a:pPr lvl="1"/>
            <a:r>
              <a:rPr lang="ko-KR" altLang="en-US"/>
              <a:t>임의의 입력에 대한 모델의 출력값을 확인합니다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테스트 데이터를 이용하여 입력 값에 대한 예측을 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5. </a:t>
            </a:r>
            <a:r>
              <a:rPr lang="ko-KR" altLang="en-US"/>
              <a:t>평가</a:t>
            </a:r>
            <a:r>
              <a:rPr lang="en-US" altLang="ko-KR"/>
              <a:t>(Evaluation)</a:t>
            </a:r>
            <a:r>
              <a:rPr lang="ko-KR" altLang="en-US"/>
              <a:t>와 예측</a:t>
            </a:r>
            <a:r>
              <a:rPr lang="en-US" altLang="ko-KR"/>
              <a:t>(Prediction)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E550C-5200-4CC1-AE07-87269ADB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286" y="3776662"/>
            <a:ext cx="41719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C1A178-1EF0-4D60-A6EB-FF090B9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BC0CB-0B54-4664-8E99-4F5FFD45B7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save() ~ </a:t>
            </a:r>
            <a:r>
              <a:rPr lang="ko-KR" altLang="en-US"/>
              <a:t>인공신경망 모델을 </a:t>
            </a:r>
            <a:r>
              <a:rPr lang="en-US" altLang="ko-KR"/>
              <a:t>hdf5 </a:t>
            </a:r>
            <a:r>
              <a:rPr lang="ko-KR" altLang="en-US"/>
              <a:t>파일에 저장합니다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복습을 위한 스터디나 실제 어플리케이션 개발 단계에서 구현한 모델을 저장하고 불러오는 일은 중요합니다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모델을 저장한다는 것은 학습이 끝난 신경망의 구조를 보존하고 계속해서 사용할 수 있다는 의미입니다</a:t>
            </a:r>
            <a:r>
              <a:rPr lang="en-US" altLang="ko-KR"/>
              <a:t>.</a:t>
            </a:r>
          </a:p>
          <a:p>
            <a:r>
              <a:rPr lang="en-US" altLang="ko-KR"/>
              <a:t>load_model() ~ </a:t>
            </a:r>
            <a:r>
              <a:rPr lang="ko-KR" altLang="en-US"/>
              <a:t>저장한 모델 파리미터들을 호출한다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FDA442-1063-434C-8116-C535BE19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6. </a:t>
            </a:r>
            <a:r>
              <a:rPr lang="ko-KR" altLang="en-US"/>
              <a:t>모델의 저장</a:t>
            </a:r>
            <a:r>
              <a:rPr lang="en-US" altLang="ko-KR"/>
              <a:t>(Save)</a:t>
            </a:r>
            <a:r>
              <a:rPr lang="ko-KR" altLang="en-US"/>
              <a:t>과 로드</a:t>
            </a:r>
            <a:r>
              <a:rPr lang="en-US" altLang="ko-KR"/>
              <a:t>(Load)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0062-50F1-4BB2-9038-0149B10B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2733675"/>
            <a:ext cx="4648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6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B3973E-8747-437E-BD4A-7D4A4379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MLP</a:t>
            </a:r>
            <a:r>
              <a:rPr lang="ko-KR" altLang="en-US" dirty="0"/>
              <a:t> 모델을 이용한 스팸메일 분류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4A107D-AD57-4BB1-8B14-8DC51D842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32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18EA67-C208-4557-8C0A-1247FE40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29964-D0B1-48A5-B7E7-A10A5912F1D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ko-KR" altLang="en-US"/>
              <a:t>케라스을 이용한 분류 문제에서 이해할 사항</a:t>
            </a:r>
            <a:endParaRPr lang="en-US" altLang="ko-KR"/>
          </a:p>
          <a:p>
            <a:pPr lvl="1"/>
            <a:r>
              <a:rPr lang="ko-KR" altLang="en-US"/>
              <a:t>라벨의 개수 </a:t>
            </a:r>
            <a:r>
              <a:rPr lang="en-US" altLang="ko-KR"/>
              <a:t>(</a:t>
            </a:r>
            <a:r>
              <a:rPr lang="ko-KR" altLang="en-US"/>
              <a:t>분류 문제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데이터를 훈련</a:t>
            </a:r>
            <a:r>
              <a:rPr lang="en-US" altLang="ko-KR"/>
              <a:t>, </a:t>
            </a:r>
            <a:r>
              <a:rPr lang="ko-KR" altLang="en-US"/>
              <a:t>테스트</a:t>
            </a:r>
            <a:r>
              <a:rPr lang="en-US" altLang="ko-KR"/>
              <a:t>, </a:t>
            </a:r>
            <a:r>
              <a:rPr lang="ko-KR" altLang="en-US"/>
              <a:t>검증으로 나누기</a:t>
            </a:r>
            <a:endParaRPr lang="en-US" altLang="ko-KR"/>
          </a:p>
          <a:p>
            <a:pPr lvl="1"/>
            <a:r>
              <a:rPr lang="ko-KR" altLang="en-US"/>
              <a:t>모델을 어떻게 만들 것인지</a:t>
            </a:r>
            <a:endParaRPr lang="en-US" altLang="ko-KR"/>
          </a:p>
          <a:p>
            <a:pPr lvl="2"/>
            <a:r>
              <a:rPr lang="ko-KR" altLang="en-US"/>
              <a:t>베이스라인 모델은 입력 </a:t>
            </a:r>
            <a:r>
              <a:rPr lang="en-US" altLang="ko-KR"/>
              <a:t>1</a:t>
            </a:r>
            <a:r>
              <a:rPr lang="ko-KR" altLang="en-US"/>
              <a:t>개와 출력 </a:t>
            </a:r>
            <a:r>
              <a:rPr lang="en-US" altLang="ko-KR"/>
              <a:t>1</a:t>
            </a:r>
            <a:r>
              <a:rPr lang="ko-KR" altLang="en-US"/>
              <a:t>개 그리고 </a:t>
            </a:r>
            <a:r>
              <a:rPr lang="en-US" altLang="ko-KR"/>
              <a:t>1</a:t>
            </a:r>
            <a:r>
              <a:rPr lang="ko-KR" altLang="en-US"/>
              <a:t>개의 은닉층으로 구성</a:t>
            </a:r>
            <a:endParaRPr lang="en-US" altLang="ko-KR"/>
          </a:p>
          <a:p>
            <a:pPr lvl="2"/>
            <a:r>
              <a:rPr lang="ko-KR" altLang="en-US"/>
              <a:t>입력에 따라서 임베딩을 할 것인지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데이터에 따른 딥러닝 모델을 정하자</a:t>
            </a:r>
            <a:r>
              <a:rPr lang="en-US" altLang="ko-KR"/>
              <a:t>. (MLP/DNN, CNN, RNN, LSTM, GRU, Attention, Transformer)</a:t>
            </a:r>
          </a:p>
          <a:p>
            <a:pPr lvl="1"/>
            <a:r>
              <a:rPr lang="ko-KR" altLang="en-US"/>
              <a:t>모델 훈련과정의 파라미터는 디폴트 값사용</a:t>
            </a:r>
            <a:endParaRPr lang="en-US" altLang="ko-KR"/>
          </a:p>
          <a:p>
            <a:pPr lvl="1"/>
            <a:r>
              <a:rPr lang="ko-KR" altLang="en-US"/>
              <a:t>모델 훈련 이후 모델 테스트 과정</a:t>
            </a:r>
            <a:endParaRPr lang="en-US" altLang="ko-KR"/>
          </a:p>
          <a:p>
            <a:pPr lvl="1"/>
            <a:r>
              <a:rPr lang="ko-KR" altLang="en-US"/>
              <a:t>분석 결과 가시화 등 </a:t>
            </a:r>
            <a:endParaRPr lang="en-US" altLang="ko-KR"/>
          </a:p>
          <a:p>
            <a:pPr marL="971550" lvl="2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0D370B-A21B-40F8-94D4-2C348458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케라스를 이용해서 분류 문제를 해결해 보자</a:t>
            </a:r>
            <a:r>
              <a:rPr lang="en-US" altLang="ko-KR"/>
              <a:t>.(</a:t>
            </a:r>
            <a:r>
              <a:rPr lang="ko-KR" altLang="en-US"/>
              <a:t>실습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0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ko-KR" altLang="en-US"/>
              <a:t>자연어 처리를 배우는 순서 </a:t>
            </a:r>
            <a:r>
              <a:rPr lang="en-US" altLang="ko-KR"/>
              <a:t>(</a:t>
            </a:r>
            <a:r>
              <a:rPr lang="ko-KR" altLang="en-US"/>
              <a:t>차근차근 하세요</a:t>
            </a:r>
            <a:r>
              <a:rPr lang="en-US" altLang="ko-KR"/>
              <a:t>)</a:t>
            </a:r>
            <a:endParaRPr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4946-4EC7-405D-9DB4-13E9A6544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Text preprocessing for NLP &amp; Language Model</a:t>
            </a:r>
          </a:p>
          <a:p>
            <a:r>
              <a:rPr lang="en-US" altLang="ko-KR"/>
              <a:t>Basic Model &amp; Vectorization</a:t>
            </a:r>
          </a:p>
          <a:p>
            <a:r>
              <a:rPr lang="en-US" altLang="ko-KR"/>
              <a:t>Word Embedding (Word2Vec)</a:t>
            </a:r>
          </a:p>
          <a:p>
            <a:r>
              <a:rPr lang="en-US" altLang="ko-KR"/>
              <a:t>Text Classification (using RNN &amp; CNN)</a:t>
            </a:r>
          </a:p>
          <a:p>
            <a:r>
              <a:rPr lang="en-US" altLang="ko-KR"/>
              <a:t>Sequence to Sequence</a:t>
            </a:r>
          </a:p>
          <a:p>
            <a:r>
              <a:rPr lang="en-US" altLang="ko-KR"/>
              <a:t>Attention Mechanism</a:t>
            </a:r>
          </a:p>
          <a:p>
            <a:endParaRPr lang="ko-KR" altLang="en-US"/>
          </a:p>
        </p:txBody>
      </p:sp>
      <p:pic>
        <p:nvPicPr>
          <p:cNvPr id="9" name="Picture 2" descr="abhishek on Twitter: &quot;Enjoy a couple of memes made by yours truly :P… &quot;">
            <a:extLst>
              <a:ext uri="{FF2B5EF4-FFF2-40B4-BE49-F238E27FC236}">
                <a16:creationId xmlns:a16="http://schemas.microsoft.com/office/drawing/2014/main" id="{9839C00E-B120-4537-A4AE-F30692C4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143" y="1252550"/>
            <a:ext cx="3265994" cy="40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F5BA3A-18B6-49B9-868C-A325D546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B81C446-0D43-4B63-A4CA-31FCE43C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실습 </a:t>
            </a:r>
            <a:r>
              <a:rPr lang="en-US" altLang="ko-KR"/>
              <a:t>: </a:t>
            </a:r>
            <a:r>
              <a:rPr lang="ko-KR" altLang="en-US"/>
              <a:t>코랩에서 </a:t>
            </a:r>
            <a:r>
              <a:rPr lang="en-US" altLang="ko-KR"/>
              <a:t>Keras</a:t>
            </a:r>
            <a:r>
              <a:rPr lang="ko-KR" altLang="en-US"/>
              <a:t>로 </a:t>
            </a:r>
            <a:r>
              <a:rPr lang="en-US" altLang="ko-KR"/>
              <a:t>MLP </a:t>
            </a:r>
            <a:r>
              <a:rPr lang="ko-KR" altLang="en-US"/>
              <a:t>신경망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AFB9A-22A2-4D9F-ACFE-FB05A317F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1"/>
          <a:stretch/>
        </p:blipFill>
        <p:spPr>
          <a:xfrm>
            <a:off x="309563" y="933450"/>
            <a:ext cx="6710363" cy="3162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0C207-F40C-44A6-9A58-F3F53546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2" y="990600"/>
            <a:ext cx="45624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80060B-E301-4EFD-8040-3A78017B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130285-1758-461B-A6BA-9531C6B8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Keras</a:t>
            </a:r>
            <a:r>
              <a:rPr lang="ko-KR" altLang="en-US"/>
              <a:t>로 </a:t>
            </a:r>
            <a:r>
              <a:rPr lang="en-US" altLang="ko-KR"/>
              <a:t>MLP </a:t>
            </a:r>
            <a:r>
              <a:rPr lang="ko-KR" altLang="en-US"/>
              <a:t>분류 모델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7B5914-9022-49E8-A022-54C25D776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94"/>
          <a:stretch/>
        </p:blipFill>
        <p:spPr>
          <a:xfrm>
            <a:off x="632396" y="1312069"/>
            <a:ext cx="8658225" cy="3771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47C3EB-0EE0-4243-80A4-85795C16A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24" r="78732"/>
          <a:stretch/>
        </p:blipFill>
        <p:spPr>
          <a:xfrm>
            <a:off x="9718151" y="1914579"/>
            <a:ext cx="1841453" cy="1816893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30DC1D8-37B1-4FD4-B1C2-0DDCA61EB409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5400000" flipH="1" flipV="1">
            <a:off x="7123917" y="1569063"/>
            <a:ext cx="1352551" cy="5677369"/>
          </a:xfrm>
          <a:prstGeom prst="bentConnector3">
            <a:avLst>
              <a:gd name="adj1" fmla="val -5140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933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80060B-E301-4EFD-8040-3A78017B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130285-1758-461B-A6BA-9531C6B8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Keras</a:t>
            </a:r>
            <a:r>
              <a:rPr lang="ko-KR" altLang="en-US"/>
              <a:t>로 </a:t>
            </a:r>
            <a:r>
              <a:rPr lang="en-US" altLang="ko-KR"/>
              <a:t>MLP </a:t>
            </a:r>
            <a:r>
              <a:rPr lang="ko-KR" altLang="en-US"/>
              <a:t>분류 모델 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03C344-94C9-4D66-B071-089018E3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56126"/>
            <a:ext cx="1074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BE5CAE-369B-4035-BA29-B7AD5DF8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53D903-6DBF-4F39-9539-E83B384D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</p:spPr>
        <p:txBody>
          <a:bodyPr/>
          <a:lstStyle/>
          <a:p>
            <a:r>
              <a:rPr lang="ko-KR" altLang="en-US"/>
              <a:t>임베딩과 신경망 입력 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CE6EA56F-FA0D-4329-9BA3-3F91B83E127A}"/>
              </a:ext>
            </a:extLst>
          </p:cNvPr>
          <p:cNvGrpSpPr/>
          <p:nvPr/>
        </p:nvGrpSpPr>
        <p:grpSpPr>
          <a:xfrm>
            <a:off x="838272" y="969347"/>
            <a:ext cx="10569904" cy="4869478"/>
            <a:chOff x="838272" y="969347"/>
            <a:chExt cx="10569904" cy="486947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053822F-42AB-49B2-AC60-1A30F890C1A9}"/>
                </a:ext>
              </a:extLst>
            </p:cNvPr>
            <p:cNvGrpSpPr/>
            <p:nvPr/>
          </p:nvGrpSpPr>
          <p:grpSpPr>
            <a:xfrm>
              <a:off x="2400300" y="1895475"/>
              <a:ext cx="3048000" cy="609600"/>
              <a:chOff x="1819275" y="3019425"/>
              <a:chExt cx="3048000" cy="6096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E8D8FD-BBEB-44F2-A1EF-FE67EAB4AC62}"/>
                  </a:ext>
                </a:extLst>
              </p:cNvPr>
              <p:cNvSpPr/>
              <p:nvPr/>
            </p:nvSpPr>
            <p:spPr>
              <a:xfrm>
                <a:off x="2085975" y="3118301"/>
                <a:ext cx="371475" cy="38100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DECB8B2-D029-4A25-BA44-CCBC578E1671}"/>
                  </a:ext>
                </a:extLst>
              </p:cNvPr>
              <p:cNvSpPr/>
              <p:nvPr/>
            </p:nvSpPr>
            <p:spPr>
              <a:xfrm>
                <a:off x="2595563" y="3118301"/>
                <a:ext cx="371475" cy="38100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17516A5-A37B-44E6-85F9-29F0682C0936}"/>
                  </a:ext>
                </a:extLst>
              </p:cNvPr>
              <p:cNvSpPr/>
              <p:nvPr/>
            </p:nvSpPr>
            <p:spPr>
              <a:xfrm>
                <a:off x="4124323" y="3118301"/>
                <a:ext cx="371475" cy="38100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04AE4C1-6FA0-4D4F-A87D-3526E3C6725B}"/>
                  </a:ext>
                </a:extLst>
              </p:cNvPr>
              <p:cNvSpPr/>
              <p:nvPr/>
            </p:nvSpPr>
            <p:spPr>
              <a:xfrm>
                <a:off x="3614737" y="3118301"/>
                <a:ext cx="371475" cy="38100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933D33E-68D0-4E94-B0DC-33DE140FE623}"/>
                  </a:ext>
                </a:extLst>
              </p:cNvPr>
              <p:cNvSpPr/>
              <p:nvPr/>
            </p:nvSpPr>
            <p:spPr>
              <a:xfrm>
                <a:off x="3105151" y="3118301"/>
                <a:ext cx="371475" cy="38100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30C81EE-4F34-45F3-AFF8-61D34D3ED1BE}"/>
                  </a:ext>
                </a:extLst>
              </p:cNvPr>
              <p:cNvSpPr/>
              <p:nvPr/>
            </p:nvSpPr>
            <p:spPr>
              <a:xfrm>
                <a:off x="1819275" y="3019425"/>
                <a:ext cx="3048000" cy="60960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917CED8-0FBE-432E-B2C4-98FA926EB6A6}"/>
                </a:ext>
              </a:extLst>
            </p:cNvPr>
            <p:cNvCxnSpPr>
              <a:cxnSpLocks/>
              <a:stCxn id="4" idx="4"/>
              <a:endCxn id="31" idx="0"/>
            </p:cNvCxnSpPr>
            <p:nvPr/>
          </p:nvCxnSpPr>
          <p:spPr>
            <a:xfrm flipH="1">
              <a:off x="2852702" y="2375352"/>
              <a:ext cx="36" cy="79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1CCEB1-EC0B-41FA-BDA1-93835FF2D9B2}"/>
                </a:ext>
              </a:extLst>
            </p:cNvPr>
            <p:cNvGrpSpPr/>
            <p:nvPr/>
          </p:nvGrpSpPr>
          <p:grpSpPr>
            <a:xfrm>
              <a:off x="2667000" y="3171825"/>
              <a:ext cx="371403" cy="1743075"/>
              <a:chOff x="2667000" y="3171825"/>
              <a:chExt cx="371403" cy="174307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DF8BAE4-F917-4A2E-A295-6534CBC22153}"/>
                  </a:ext>
                </a:extLst>
              </p:cNvPr>
              <p:cNvGrpSpPr/>
              <p:nvPr/>
            </p:nvGrpSpPr>
            <p:grpSpPr>
              <a:xfrm>
                <a:off x="2776534" y="3295650"/>
                <a:ext cx="152388" cy="1492232"/>
                <a:chOff x="2776534" y="3295650"/>
                <a:chExt cx="152388" cy="1492232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E89D10B-77C5-4C22-A34F-C07F41C3145F}"/>
                    </a:ext>
                  </a:extLst>
                </p:cNvPr>
                <p:cNvSpPr/>
                <p:nvPr/>
              </p:nvSpPr>
              <p:spPr>
                <a:xfrm>
                  <a:off x="2776534" y="329565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CD12C5-727B-49BE-8310-6B5781DE2AF6}"/>
                    </a:ext>
                  </a:extLst>
                </p:cNvPr>
                <p:cNvSpPr/>
                <p:nvPr/>
              </p:nvSpPr>
              <p:spPr>
                <a:xfrm>
                  <a:off x="2776534" y="348977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24D657-D44B-470D-97E2-9A4F50DF668E}"/>
                    </a:ext>
                  </a:extLst>
                </p:cNvPr>
                <p:cNvSpPr/>
                <p:nvPr/>
              </p:nvSpPr>
              <p:spPr>
                <a:xfrm>
                  <a:off x="2776534" y="368390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F6FEAD7-5812-4C10-94DD-47235EA536B6}"/>
                    </a:ext>
                  </a:extLst>
                </p:cNvPr>
                <p:cNvSpPr/>
                <p:nvPr/>
              </p:nvSpPr>
              <p:spPr>
                <a:xfrm>
                  <a:off x="2776534" y="3878028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41C814E-B34E-4452-8AD2-CE8FFF4F5BB5}"/>
                    </a:ext>
                  </a:extLst>
                </p:cNvPr>
                <p:cNvSpPr/>
                <p:nvPr/>
              </p:nvSpPr>
              <p:spPr>
                <a:xfrm>
                  <a:off x="2776534" y="4072154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C7A02E-86EE-44C1-BA50-9032F836A90B}"/>
                    </a:ext>
                  </a:extLst>
                </p:cNvPr>
                <p:cNvSpPr/>
                <p:nvPr/>
              </p:nvSpPr>
              <p:spPr>
                <a:xfrm>
                  <a:off x="2776534" y="426628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95C950-92F7-423F-99D0-661222B45DB1}"/>
                    </a:ext>
                  </a:extLst>
                </p:cNvPr>
                <p:cNvSpPr/>
                <p:nvPr/>
              </p:nvSpPr>
              <p:spPr>
                <a:xfrm>
                  <a:off x="2776534" y="446040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1184E50-044C-43E2-B911-E7F1D6810536}"/>
                    </a:ext>
                  </a:extLst>
                </p:cNvPr>
                <p:cNvSpPr/>
                <p:nvPr/>
              </p:nvSpPr>
              <p:spPr>
                <a:xfrm>
                  <a:off x="2776534" y="465453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BCD475C3-D046-402B-AF75-61F5F8643801}"/>
                  </a:ext>
                </a:extLst>
              </p:cNvPr>
              <p:cNvSpPr/>
              <p:nvPr/>
            </p:nvSpPr>
            <p:spPr>
              <a:xfrm>
                <a:off x="2667000" y="3171825"/>
                <a:ext cx="371403" cy="17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573F56B-FF45-4964-9320-082154B5CF62}"/>
                </a:ext>
              </a:extLst>
            </p:cNvPr>
            <p:cNvGrpSpPr/>
            <p:nvPr/>
          </p:nvGrpSpPr>
          <p:grpSpPr>
            <a:xfrm>
              <a:off x="3176660" y="3171825"/>
              <a:ext cx="371403" cy="1743075"/>
              <a:chOff x="2667000" y="3171825"/>
              <a:chExt cx="371403" cy="174307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7C71A44-B018-494D-9B03-A5690CF45449}"/>
                  </a:ext>
                </a:extLst>
              </p:cNvPr>
              <p:cNvGrpSpPr/>
              <p:nvPr/>
            </p:nvGrpSpPr>
            <p:grpSpPr>
              <a:xfrm>
                <a:off x="2776534" y="3295650"/>
                <a:ext cx="152388" cy="1492232"/>
                <a:chOff x="2776534" y="3295650"/>
                <a:chExt cx="152388" cy="1492232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134CA62-945E-440E-A463-55DA6C0E1BF8}"/>
                    </a:ext>
                  </a:extLst>
                </p:cNvPr>
                <p:cNvSpPr/>
                <p:nvPr/>
              </p:nvSpPr>
              <p:spPr>
                <a:xfrm>
                  <a:off x="2776534" y="329565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8D0716-D60F-4920-8F33-521DB9E11803}"/>
                    </a:ext>
                  </a:extLst>
                </p:cNvPr>
                <p:cNvSpPr/>
                <p:nvPr/>
              </p:nvSpPr>
              <p:spPr>
                <a:xfrm>
                  <a:off x="2776534" y="348977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34B557-443E-4C0F-BE53-0F5680733F4B}"/>
                    </a:ext>
                  </a:extLst>
                </p:cNvPr>
                <p:cNvSpPr/>
                <p:nvPr/>
              </p:nvSpPr>
              <p:spPr>
                <a:xfrm>
                  <a:off x="2776534" y="368390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90EBCA0-9BAE-4AFF-9C37-2E6D1B82394F}"/>
                    </a:ext>
                  </a:extLst>
                </p:cNvPr>
                <p:cNvSpPr/>
                <p:nvPr/>
              </p:nvSpPr>
              <p:spPr>
                <a:xfrm>
                  <a:off x="2776534" y="3878028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B8D6BB-E27C-42A9-9714-08B24613A24C}"/>
                    </a:ext>
                  </a:extLst>
                </p:cNvPr>
                <p:cNvSpPr/>
                <p:nvPr/>
              </p:nvSpPr>
              <p:spPr>
                <a:xfrm>
                  <a:off x="2776534" y="4072154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8AAC439-2EC3-423A-B8FE-2CE161588875}"/>
                    </a:ext>
                  </a:extLst>
                </p:cNvPr>
                <p:cNvSpPr/>
                <p:nvPr/>
              </p:nvSpPr>
              <p:spPr>
                <a:xfrm>
                  <a:off x="2776534" y="426628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26E9106-B03D-4080-B9AE-FC30D0F3F8B0}"/>
                    </a:ext>
                  </a:extLst>
                </p:cNvPr>
                <p:cNvSpPr/>
                <p:nvPr/>
              </p:nvSpPr>
              <p:spPr>
                <a:xfrm>
                  <a:off x="2776534" y="446040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B3D6D67D-9370-4AD4-A65C-B411DBA0C004}"/>
                    </a:ext>
                  </a:extLst>
                </p:cNvPr>
                <p:cNvSpPr/>
                <p:nvPr/>
              </p:nvSpPr>
              <p:spPr>
                <a:xfrm>
                  <a:off x="2776534" y="465453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BEAD709-8D3D-4D1C-9097-A2D882FB106F}"/>
                  </a:ext>
                </a:extLst>
              </p:cNvPr>
              <p:cNvSpPr/>
              <p:nvPr/>
            </p:nvSpPr>
            <p:spPr>
              <a:xfrm>
                <a:off x="2667000" y="3171825"/>
                <a:ext cx="371403" cy="17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2A6996D-2845-4EF5-9801-09CC46DC2CB1}"/>
                </a:ext>
              </a:extLst>
            </p:cNvPr>
            <p:cNvGrpSpPr/>
            <p:nvPr/>
          </p:nvGrpSpPr>
          <p:grpSpPr>
            <a:xfrm>
              <a:off x="3682810" y="3181350"/>
              <a:ext cx="371403" cy="1743075"/>
              <a:chOff x="2667000" y="3171825"/>
              <a:chExt cx="371403" cy="1743075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399DC2D8-748E-41E8-A2C3-4ED8B1658F19}"/>
                  </a:ext>
                </a:extLst>
              </p:cNvPr>
              <p:cNvGrpSpPr/>
              <p:nvPr/>
            </p:nvGrpSpPr>
            <p:grpSpPr>
              <a:xfrm>
                <a:off x="2776534" y="3295650"/>
                <a:ext cx="152388" cy="1492232"/>
                <a:chOff x="2776534" y="3295650"/>
                <a:chExt cx="152388" cy="1492232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D6DD6E43-028B-4DBC-A454-0C1534E0C9DD}"/>
                    </a:ext>
                  </a:extLst>
                </p:cNvPr>
                <p:cNvSpPr/>
                <p:nvPr/>
              </p:nvSpPr>
              <p:spPr>
                <a:xfrm>
                  <a:off x="2776534" y="329565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A57A37FC-1E23-41DB-9039-1DA8F998887A}"/>
                    </a:ext>
                  </a:extLst>
                </p:cNvPr>
                <p:cNvSpPr/>
                <p:nvPr/>
              </p:nvSpPr>
              <p:spPr>
                <a:xfrm>
                  <a:off x="2776534" y="348977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4A10A959-5606-4FDC-BBEA-068FA3664B54}"/>
                    </a:ext>
                  </a:extLst>
                </p:cNvPr>
                <p:cNvSpPr/>
                <p:nvPr/>
              </p:nvSpPr>
              <p:spPr>
                <a:xfrm>
                  <a:off x="2776534" y="368390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3F023A27-58B3-47BE-A965-5EB5EA838D1F}"/>
                    </a:ext>
                  </a:extLst>
                </p:cNvPr>
                <p:cNvSpPr/>
                <p:nvPr/>
              </p:nvSpPr>
              <p:spPr>
                <a:xfrm>
                  <a:off x="2776534" y="3878028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FD6F1B90-855C-42D4-AA3A-B65B6CF7CB87}"/>
                    </a:ext>
                  </a:extLst>
                </p:cNvPr>
                <p:cNvSpPr/>
                <p:nvPr/>
              </p:nvSpPr>
              <p:spPr>
                <a:xfrm>
                  <a:off x="2776534" y="4072154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6C4165D4-5713-41CB-8349-3326AF313F00}"/>
                    </a:ext>
                  </a:extLst>
                </p:cNvPr>
                <p:cNvSpPr/>
                <p:nvPr/>
              </p:nvSpPr>
              <p:spPr>
                <a:xfrm>
                  <a:off x="2776534" y="426628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D1606B1-EA90-4E3F-8602-154E63766895}"/>
                    </a:ext>
                  </a:extLst>
                </p:cNvPr>
                <p:cNvSpPr/>
                <p:nvPr/>
              </p:nvSpPr>
              <p:spPr>
                <a:xfrm>
                  <a:off x="2776534" y="446040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E9601D9-E79C-4B80-8495-DA5CB5987ED0}"/>
                    </a:ext>
                  </a:extLst>
                </p:cNvPr>
                <p:cNvSpPr/>
                <p:nvPr/>
              </p:nvSpPr>
              <p:spPr>
                <a:xfrm>
                  <a:off x="2776534" y="465453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C9884B6-69B5-4174-87C5-CD3DD8BC11B8}"/>
                  </a:ext>
                </a:extLst>
              </p:cNvPr>
              <p:cNvSpPr/>
              <p:nvPr/>
            </p:nvSpPr>
            <p:spPr>
              <a:xfrm>
                <a:off x="2667000" y="3171825"/>
                <a:ext cx="371403" cy="17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1D74810-9E10-4560-8C8E-27AA4CDF3B48}"/>
                </a:ext>
              </a:extLst>
            </p:cNvPr>
            <p:cNvGrpSpPr/>
            <p:nvPr/>
          </p:nvGrpSpPr>
          <p:grpSpPr>
            <a:xfrm>
              <a:off x="4198235" y="3171825"/>
              <a:ext cx="371403" cy="1743075"/>
              <a:chOff x="2667000" y="3171825"/>
              <a:chExt cx="371403" cy="1743075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37EDDD37-55F4-4DEF-8EDD-55544FC5A7AF}"/>
                  </a:ext>
                </a:extLst>
              </p:cNvPr>
              <p:cNvGrpSpPr/>
              <p:nvPr/>
            </p:nvGrpSpPr>
            <p:grpSpPr>
              <a:xfrm>
                <a:off x="2776534" y="3295650"/>
                <a:ext cx="152388" cy="1492232"/>
                <a:chOff x="2776534" y="3295650"/>
                <a:chExt cx="152388" cy="1492232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F28A608A-6BC2-4284-B5DD-8A906DFDDBFD}"/>
                    </a:ext>
                  </a:extLst>
                </p:cNvPr>
                <p:cNvSpPr/>
                <p:nvPr/>
              </p:nvSpPr>
              <p:spPr>
                <a:xfrm>
                  <a:off x="2776534" y="329565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C24AF3C-4A50-408F-A3D0-BDCE5A1B36BC}"/>
                    </a:ext>
                  </a:extLst>
                </p:cNvPr>
                <p:cNvSpPr/>
                <p:nvPr/>
              </p:nvSpPr>
              <p:spPr>
                <a:xfrm>
                  <a:off x="2776534" y="348977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28E7DD12-3351-4D13-89BF-FC4609A49225}"/>
                    </a:ext>
                  </a:extLst>
                </p:cNvPr>
                <p:cNvSpPr/>
                <p:nvPr/>
              </p:nvSpPr>
              <p:spPr>
                <a:xfrm>
                  <a:off x="2776534" y="368390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50AEC30B-CCEA-48BD-B358-D38629A1BB5C}"/>
                    </a:ext>
                  </a:extLst>
                </p:cNvPr>
                <p:cNvSpPr/>
                <p:nvPr/>
              </p:nvSpPr>
              <p:spPr>
                <a:xfrm>
                  <a:off x="2776534" y="3878028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B64583F-0842-4F08-B793-C063D7DC2438}"/>
                    </a:ext>
                  </a:extLst>
                </p:cNvPr>
                <p:cNvSpPr/>
                <p:nvPr/>
              </p:nvSpPr>
              <p:spPr>
                <a:xfrm>
                  <a:off x="2776534" y="4072154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E4F7B7D7-9F4C-4512-BEE4-938B71E374FB}"/>
                    </a:ext>
                  </a:extLst>
                </p:cNvPr>
                <p:cNvSpPr/>
                <p:nvPr/>
              </p:nvSpPr>
              <p:spPr>
                <a:xfrm>
                  <a:off x="2776534" y="426628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F845D900-625B-4A3C-81D9-546066859268}"/>
                    </a:ext>
                  </a:extLst>
                </p:cNvPr>
                <p:cNvSpPr/>
                <p:nvPr/>
              </p:nvSpPr>
              <p:spPr>
                <a:xfrm>
                  <a:off x="2776534" y="446040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F6ED872A-DEAF-48FD-923A-826DE12D9AC6}"/>
                    </a:ext>
                  </a:extLst>
                </p:cNvPr>
                <p:cNvSpPr/>
                <p:nvPr/>
              </p:nvSpPr>
              <p:spPr>
                <a:xfrm>
                  <a:off x="2776534" y="465453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EA13CB21-71F8-460B-9435-724F2868F757}"/>
                  </a:ext>
                </a:extLst>
              </p:cNvPr>
              <p:cNvSpPr/>
              <p:nvPr/>
            </p:nvSpPr>
            <p:spPr>
              <a:xfrm>
                <a:off x="2667000" y="3171825"/>
                <a:ext cx="371403" cy="17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0AD0CC-96E8-467E-BCEF-030C999B07C4}"/>
                </a:ext>
              </a:extLst>
            </p:cNvPr>
            <p:cNvGrpSpPr/>
            <p:nvPr/>
          </p:nvGrpSpPr>
          <p:grpSpPr>
            <a:xfrm>
              <a:off x="4705348" y="3171825"/>
              <a:ext cx="371403" cy="1743075"/>
              <a:chOff x="2667000" y="3171825"/>
              <a:chExt cx="371403" cy="174307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24D10F3-2F2F-488D-8638-3AA8A4404D77}"/>
                  </a:ext>
                </a:extLst>
              </p:cNvPr>
              <p:cNvGrpSpPr/>
              <p:nvPr/>
            </p:nvGrpSpPr>
            <p:grpSpPr>
              <a:xfrm>
                <a:off x="2776534" y="3295650"/>
                <a:ext cx="152388" cy="1492232"/>
                <a:chOff x="2776534" y="3295650"/>
                <a:chExt cx="152388" cy="149223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17009DB5-08EE-462A-AA1B-C5FB4963773A}"/>
                    </a:ext>
                  </a:extLst>
                </p:cNvPr>
                <p:cNvSpPr/>
                <p:nvPr/>
              </p:nvSpPr>
              <p:spPr>
                <a:xfrm>
                  <a:off x="2776534" y="329565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A4373301-FD4A-4096-9C00-980202B52DC8}"/>
                    </a:ext>
                  </a:extLst>
                </p:cNvPr>
                <p:cNvSpPr/>
                <p:nvPr/>
              </p:nvSpPr>
              <p:spPr>
                <a:xfrm>
                  <a:off x="2776534" y="348977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115B0A40-6C37-4074-B878-426565A33BAB}"/>
                    </a:ext>
                  </a:extLst>
                </p:cNvPr>
                <p:cNvSpPr/>
                <p:nvPr/>
              </p:nvSpPr>
              <p:spPr>
                <a:xfrm>
                  <a:off x="2776534" y="368390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4689416E-019D-483C-A0A4-BAABB3AB3F08}"/>
                    </a:ext>
                  </a:extLst>
                </p:cNvPr>
                <p:cNvSpPr/>
                <p:nvPr/>
              </p:nvSpPr>
              <p:spPr>
                <a:xfrm>
                  <a:off x="2776534" y="3878028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FED0C68B-51F9-4B4F-86CA-F2C012844680}"/>
                    </a:ext>
                  </a:extLst>
                </p:cNvPr>
                <p:cNvSpPr/>
                <p:nvPr/>
              </p:nvSpPr>
              <p:spPr>
                <a:xfrm>
                  <a:off x="2776534" y="4072154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EAFBD069-22E1-4B6F-B982-BC826BC0323A}"/>
                    </a:ext>
                  </a:extLst>
                </p:cNvPr>
                <p:cNvSpPr/>
                <p:nvPr/>
              </p:nvSpPr>
              <p:spPr>
                <a:xfrm>
                  <a:off x="2776534" y="4266280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8331047B-54A0-4A1C-8F5B-6D0695A3BFBB}"/>
                    </a:ext>
                  </a:extLst>
                </p:cNvPr>
                <p:cNvSpPr/>
                <p:nvPr/>
              </p:nvSpPr>
              <p:spPr>
                <a:xfrm>
                  <a:off x="2776534" y="4460406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55B0F2C3-F934-4FA0-A041-A7503881906A}"/>
                    </a:ext>
                  </a:extLst>
                </p:cNvPr>
                <p:cNvSpPr/>
                <p:nvPr/>
              </p:nvSpPr>
              <p:spPr>
                <a:xfrm>
                  <a:off x="2776534" y="4654532"/>
                  <a:ext cx="152388" cy="13335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97A7CFD5-6323-45C7-9E15-B34658B98018}"/>
                  </a:ext>
                </a:extLst>
              </p:cNvPr>
              <p:cNvSpPr/>
              <p:nvPr/>
            </p:nvSpPr>
            <p:spPr>
              <a:xfrm>
                <a:off x="2667000" y="3171825"/>
                <a:ext cx="371403" cy="17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FD207A7-F5AC-4C90-A549-E4A8B76676B9}"/>
                </a:ext>
              </a:extLst>
            </p:cNvPr>
            <p:cNvCxnSpPr>
              <a:cxnSpLocks/>
              <a:stCxn id="12" idx="4"/>
              <a:endCxn id="36" idx="0"/>
            </p:cNvCxnSpPr>
            <p:nvPr/>
          </p:nvCxnSpPr>
          <p:spPr>
            <a:xfrm>
              <a:off x="3362326" y="2375352"/>
              <a:ext cx="36" cy="79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021C9B8-F5DC-4251-A306-A4625DE34E2F}"/>
                </a:ext>
              </a:extLst>
            </p:cNvPr>
            <p:cNvCxnSpPr>
              <a:cxnSpLocks/>
              <a:stCxn id="15" idx="4"/>
              <a:endCxn id="47" idx="0"/>
            </p:cNvCxnSpPr>
            <p:nvPr/>
          </p:nvCxnSpPr>
          <p:spPr>
            <a:xfrm flipH="1">
              <a:off x="3868512" y="2375352"/>
              <a:ext cx="3402" cy="805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5886E0AC-D7A4-40D4-8FC7-4B6D69D0C970}"/>
                </a:ext>
              </a:extLst>
            </p:cNvPr>
            <p:cNvCxnSpPr>
              <a:cxnSpLocks/>
              <a:stCxn id="14" idx="4"/>
              <a:endCxn id="58" idx="0"/>
            </p:cNvCxnSpPr>
            <p:nvPr/>
          </p:nvCxnSpPr>
          <p:spPr>
            <a:xfrm>
              <a:off x="4381500" y="2375352"/>
              <a:ext cx="2437" cy="79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24607B11-3C2F-437A-8FB5-5AE571A934A0}"/>
                </a:ext>
              </a:extLst>
            </p:cNvPr>
            <p:cNvCxnSpPr>
              <a:cxnSpLocks/>
              <a:stCxn id="13" idx="4"/>
              <a:endCxn id="69" idx="0"/>
            </p:cNvCxnSpPr>
            <p:nvPr/>
          </p:nvCxnSpPr>
          <p:spPr>
            <a:xfrm flipH="1">
              <a:off x="4891050" y="2375352"/>
              <a:ext cx="36" cy="79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C6E911-CA6A-462F-890F-2E288415308E}"/>
                </a:ext>
              </a:extLst>
            </p:cNvPr>
            <p:cNvSpPr txBox="1"/>
            <p:nvPr/>
          </p:nvSpPr>
          <p:spPr>
            <a:xfrm>
              <a:off x="838272" y="1994351"/>
              <a:ext cx="1426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문장 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(5</a:t>
              </a:r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개로 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padding)</a:t>
              </a:r>
              <a:endPara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1FE5D1-371D-47D9-A75B-C9DCC53B51BB}"/>
                </a:ext>
              </a:extLst>
            </p:cNvPr>
            <p:cNvSpPr txBox="1"/>
            <p:nvPr/>
          </p:nvSpPr>
          <p:spPr>
            <a:xfrm>
              <a:off x="1041610" y="3294032"/>
              <a:ext cx="1047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임베딩 벡터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(8</a:t>
              </a:r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차원</a:t>
              </a:r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ED60B59-7B24-4360-A3A8-1849157EDA73}"/>
                </a:ext>
              </a:extLst>
            </p:cNvPr>
            <p:cNvSpPr txBox="1"/>
            <p:nvPr/>
          </p:nvSpPr>
          <p:spPr>
            <a:xfrm>
              <a:off x="1958188" y="1091684"/>
              <a:ext cx="3668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Embedding(voval_size,8,max_length)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07B919-FD9C-4B9E-9238-506EB6B93797}"/>
                </a:ext>
              </a:extLst>
            </p:cNvPr>
            <p:cNvSpPr txBox="1"/>
            <p:nvPr/>
          </p:nvSpPr>
          <p:spPr>
            <a:xfrm>
              <a:off x="6914070" y="969347"/>
              <a:ext cx="978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Flatten()</a:t>
              </a:r>
              <a:endParaRPr lang="ko-KR" altLang="en-US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BCFBB6DF-8D04-4A7C-AFF9-6AC7A93EF008}"/>
                </a:ext>
              </a:extLst>
            </p:cNvPr>
            <p:cNvGrpSpPr/>
            <p:nvPr/>
          </p:nvGrpSpPr>
          <p:grpSpPr>
            <a:xfrm>
              <a:off x="7403211" y="1769858"/>
              <a:ext cx="152388" cy="1492232"/>
              <a:chOff x="2776534" y="3295650"/>
              <a:chExt cx="152388" cy="1492232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C3E1FD8-1456-4E6F-B32A-1BF6F0E1FB54}"/>
                  </a:ext>
                </a:extLst>
              </p:cNvPr>
              <p:cNvSpPr/>
              <p:nvPr/>
            </p:nvSpPr>
            <p:spPr>
              <a:xfrm>
                <a:off x="2776534" y="3295650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E26E1933-3970-4B9A-9535-5F235D71DFF8}"/>
                  </a:ext>
                </a:extLst>
              </p:cNvPr>
              <p:cNvSpPr/>
              <p:nvPr/>
            </p:nvSpPr>
            <p:spPr>
              <a:xfrm>
                <a:off x="2776534" y="3489776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4860A89E-1E3D-422D-ACE5-481E5B251FD3}"/>
                  </a:ext>
                </a:extLst>
              </p:cNvPr>
              <p:cNvSpPr/>
              <p:nvPr/>
            </p:nvSpPr>
            <p:spPr>
              <a:xfrm>
                <a:off x="2776534" y="3683902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8FE491BF-3BA8-49A4-A749-6F35CC68B664}"/>
                  </a:ext>
                </a:extLst>
              </p:cNvPr>
              <p:cNvSpPr/>
              <p:nvPr/>
            </p:nvSpPr>
            <p:spPr>
              <a:xfrm>
                <a:off x="2776534" y="3878028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F5DA3B8C-B8CD-4860-9958-A8D09464BCB2}"/>
                  </a:ext>
                </a:extLst>
              </p:cNvPr>
              <p:cNvSpPr/>
              <p:nvPr/>
            </p:nvSpPr>
            <p:spPr>
              <a:xfrm>
                <a:off x="2776534" y="4072154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01748B5-07BE-4ADA-9E18-CB4742A2E9B0}"/>
                  </a:ext>
                </a:extLst>
              </p:cNvPr>
              <p:cNvSpPr/>
              <p:nvPr/>
            </p:nvSpPr>
            <p:spPr>
              <a:xfrm>
                <a:off x="2776534" y="4266280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FE91694-4F0A-49D8-82A7-6932C3D42B01}"/>
                  </a:ext>
                </a:extLst>
              </p:cNvPr>
              <p:cNvSpPr/>
              <p:nvPr/>
            </p:nvSpPr>
            <p:spPr>
              <a:xfrm>
                <a:off x="2776534" y="4460406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2382BEC4-C0CF-4807-8A00-9FA76BB251B9}"/>
                  </a:ext>
                </a:extLst>
              </p:cNvPr>
              <p:cNvSpPr/>
              <p:nvPr/>
            </p:nvSpPr>
            <p:spPr>
              <a:xfrm>
                <a:off x="2776534" y="4654532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ED42B06F-96D8-44F9-8A93-27277ABF0ECF}"/>
                </a:ext>
              </a:extLst>
            </p:cNvPr>
            <p:cNvSpPr/>
            <p:nvPr/>
          </p:nvSpPr>
          <p:spPr>
            <a:xfrm>
              <a:off x="7293829" y="1620408"/>
              <a:ext cx="371295" cy="4218417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4B4AAC87-D77B-4C8F-8192-07F1C2082D4A}"/>
                </a:ext>
              </a:extLst>
            </p:cNvPr>
            <p:cNvGrpSpPr/>
            <p:nvPr/>
          </p:nvGrpSpPr>
          <p:grpSpPr>
            <a:xfrm>
              <a:off x="7403211" y="4215029"/>
              <a:ext cx="152388" cy="1492232"/>
              <a:chOff x="2776534" y="3295650"/>
              <a:chExt cx="152388" cy="1492232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058EE5CA-E546-4BD5-A92E-DFDB8B97CE50}"/>
                  </a:ext>
                </a:extLst>
              </p:cNvPr>
              <p:cNvSpPr/>
              <p:nvPr/>
            </p:nvSpPr>
            <p:spPr>
              <a:xfrm>
                <a:off x="2776534" y="3295650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E51C2CA3-A6CF-4FA9-9B54-DE6F3FDC06AE}"/>
                  </a:ext>
                </a:extLst>
              </p:cNvPr>
              <p:cNvSpPr/>
              <p:nvPr/>
            </p:nvSpPr>
            <p:spPr>
              <a:xfrm>
                <a:off x="2776534" y="3489776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070C5830-6EDD-426D-970C-BF8BE9AB771B}"/>
                  </a:ext>
                </a:extLst>
              </p:cNvPr>
              <p:cNvSpPr/>
              <p:nvPr/>
            </p:nvSpPr>
            <p:spPr>
              <a:xfrm>
                <a:off x="2776534" y="3683902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299686C-0228-4B19-9B8E-3DD4294B86C8}"/>
                  </a:ext>
                </a:extLst>
              </p:cNvPr>
              <p:cNvSpPr/>
              <p:nvPr/>
            </p:nvSpPr>
            <p:spPr>
              <a:xfrm>
                <a:off x="2776534" y="3878028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FDA7BCA6-B4B2-49E4-8A30-92E9BA091E62}"/>
                  </a:ext>
                </a:extLst>
              </p:cNvPr>
              <p:cNvSpPr/>
              <p:nvPr/>
            </p:nvSpPr>
            <p:spPr>
              <a:xfrm>
                <a:off x="2776534" y="4072154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3A364CE4-9900-4D85-B4DE-EA781ACB2502}"/>
                  </a:ext>
                </a:extLst>
              </p:cNvPr>
              <p:cNvSpPr/>
              <p:nvPr/>
            </p:nvSpPr>
            <p:spPr>
              <a:xfrm>
                <a:off x="2776534" y="4266280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61422A61-C5DD-4F9B-9F81-1B9CF0C33CB3}"/>
                  </a:ext>
                </a:extLst>
              </p:cNvPr>
              <p:cNvSpPr/>
              <p:nvPr/>
            </p:nvSpPr>
            <p:spPr>
              <a:xfrm>
                <a:off x="2776534" y="4460406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0DE11B96-FE26-4B6C-A95B-AD3F57C4A539}"/>
                  </a:ext>
                </a:extLst>
              </p:cNvPr>
              <p:cNvSpPr/>
              <p:nvPr/>
            </p:nvSpPr>
            <p:spPr>
              <a:xfrm>
                <a:off x="2776534" y="4654532"/>
                <a:ext cx="152388" cy="13335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화살표: 오른쪽 124">
              <a:extLst>
                <a:ext uri="{FF2B5EF4-FFF2-40B4-BE49-F238E27FC236}">
                  <a16:creationId xmlns:a16="http://schemas.microsoft.com/office/drawing/2014/main" id="{BA8B097A-84F0-47FF-AB44-D3FED350C670}"/>
                </a:ext>
              </a:extLst>
            </p:cNvPr>
            <p:cNvSpPr/>
            <p:nvPr/>
          </p:nvSpPr>
          <p:spPr>
            <a:xfrm>
              <a:off x="5653113" y="3489776"/>
              <a:ext cx="762054" cy="48463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E4FE91-B951-4A38-8422-C3A75F13F6CC}"/>
                </a:ext>
              </a:extLst>
            </p:cNvPr>
            <p:cNvSpPr txBox="1"/>
            <p:nvPr/>
          </p:nvSpPr>
          <p:spPr>
            <a:xfrm>
              <a:off x="6128847" y="2158110"/>
              <a:ext cx="987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입력뉴런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5x8=40</a:t>
              </a:r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</a:t>
              </a:r>
              <a:endPara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18FC89C-DDD4-4507-A569-C53752449A79}"/>
                </a:ext>
              </a:extLst>
            </p:cNvPr>
            <p:cNvSpPr/>
            <p:nvPr/>
          </p:nvSpPr>
          <p:spPr>
            <a:xfrm>
              <a:off x="9744116" y="3419475"/>
              <a:ext cx="152388" cy="13335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6570A201-D22C-46E2-9395-76E303126B99}"/>
                </a:ext>
              </a:extLst>
            </p:cNvPr>
            <p:cNvCxnSpPr>
              <a:cxnSpLocks/>
              <a:stCxn id="99" idx="5"/>
              <a:endCxn id="127" idx="2"/>
            </p:cNvCxnSpPr>
            <p:nvPr/>
          </p:nvCxnSpPr>
          <p:spPr>
            <a:xfrm>
              <a:off x="7533282" y="1883679"/>
              <a:ext cx="2210834" cy="16024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638CC-E891-489F-AAD9-C8103E2EC537}"/>
                </a:ext>
              </a:extLst>
            </p:cNvPr>
            <p:cNvSpPr txBox="1"/>
            <p:nvPr/>
          </p:nvSpPr>
          <p:spPr>
            <a:xfrm>
              <a:off x="9230193" y="101140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Dense(1)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B81247F3-4A8C-4880-A3F4-4AA2ABA41BA6}"/>
                </a:ext>
              </a:extLst>
            </p:cNvPr>
            <p:cNvCxnSpPr>
              <a:cxnSpLocks/>
              <a:stCxn id="101" idx="6"/>
              <a:endCxn id="127" idx="2"/>
            </p:cNvCxnSpPr>
            <p:nvPr/>
          </p:nvCxnSpPr>
          <p:spPr>
            <a:xfrm>
              <a:off x="7555599" y="2224785"/>
              <a:ext cx="2188517" cy="126136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8FB55A14-A2FF-4C2F-85B9-A468C14671AC}"/>
                </a:ext>
              </a:extLst>
            </p:cNvPr>
            <p:cNvCxnSpPr>
              <a:cxnSpLocks/>
              <a:stCxn id="117" idx="6"/>
              <a:endCxn id="127" idx="2"/>
            </p:cNvCxnSpPr>
            <p:nvPr/>
          </p:nvCxnSpPr>
          <p:spPr>
            <a:xfrm flipV="1">
              <a:off x="7555599" y="3486150"/>
              <a:ext cx="2188517" cy="7955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546ECA63-4827-4F0B-9671-8B8C37FFE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599" y="3474352"/>
              <a:ext cx="2188517" cy="98968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2ACE0C57-4A27-449E-8A0F-7A93BCC44BCF}"/>
                </a:ext>
              </a:extLst>
            </p:cNvPr>
            <p:cNvCxnSpPr>
              <a:cxnSpLocks/>
              <a:stCxn id="119" idx="6"/>
              <a:endCxn id="127" idx="2"/>
            </p:cNvCxnSpPr>
            <p:nvPr/>
          </p:nvCxnSpPr>
          <p:spPr>
            <a:xfrm flipV="1">
              <a:off x="7555599" y="3486150"/>
              <a:ext cx="2188517" cy="118380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EE07FEEB-6E1A-4DD3-B010-2E50B55F5381}"/>
                </a:ext>
              </a:extLst>
            </p:cNvPr>
            <p:cNvCxnSpPr>
              <a:cxnSpLocks/>
              <a:stCxn id="120" idx="6"/>
              <a:endCxn id="127" idx="2"/>
            </p:cNvCxnSpPr>
            <p:nvPr/>
          </p:nvCxnSpPr>
          <p:spPr>
            <a:xfrm flipV="1">
              <a:off x="7555599" y="3486150"/>
              <a:ext cx="2188517" cy="137793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D8284BD1-BD9F-42C4-AE62-431D29F7510B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 flipV="1">
              <a:off x="7555599" y="3486150"/>
              <a:ext cx="2188517" cy="157205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C1667149-7A6F-4691-A97B-A04BFB6C0F60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 flipV="1">
              <a:off x="7555599" y="3486150"/>
              <a:ext cx="2188517" cy="176618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AF2A0811-A873-41B8-B64E-46893E104F80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7555599" y="3486150"/>
              <a:ext cx="2188517" cy="196031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7CD7C30A-4C0D-4E86-8164-2DB7A9EE17AB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7555599" y="3486150"/>
              <a:ext cx="2188517" cy="215443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C51DF938-EB0E-49CE-B08D-61EAE5B81022}"/>
                </a:ext>
              </a:extLst>
            </p:cNvPr>
            <p:cNvCxnSpPr>
              <a:cxnSpLocks/>
              <a:stCxn id="100" idx="6"/>
              <a:endCxn id="127" idx="2"/>
            </p:cNvCxnSpPr>
            <p:nvPr/>
          </p:nvCxnSpPr>
          <p:spPr>
            <a:xfrm>
              <a:off x="7555599" y="2030659"/>
              <a:ext cx="2188517" cy="145549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DE80B0EC-D03A-4C51-B63F-37C45183B60A}"/>
                </a:ext>
              </a:extLst>
            </p:cNvPr>
            <p:cNvCxnSpPr>
              <a:cxnSpLocks/>
              <a:stCxn id="102" idx="6"/>
              <a:endCxn id="127" idx="2"/>
            </p:cNvCxnSpPr>
            <p:nvPr/>
          </p:nvCxnSpPr>
          <p:spPr>
            <a:xfrm>
              <a:off x="7555599" y="2418911"/>
              <a:ext cx="2188517" cy="106723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21DBB1D5-C331-43FE-9FE7-AA3B5EDC02D5}"/>
                </a:ext>
              </a:extLst>
            </p:cNvPr>
            <p:cNvCxnSpPr>
              <a:cxnSpLocks/>
              <a:stCxn id="104" idx="6"/>
              <a:endCxn id="127" idx="2"/>
            </p:cNvCxnSpPr>
            <p:nvPr/>
          </p:nvCxnSpPr>
          <p:spPr>
            <a:xfrm>
              <a:off x="7555599" y="2807163"/>
              <a:ext cx="2188517" cy="67898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3323790D-C221-4DBF-BA14-574B1253493E}"/>
                </a:ext>
              </a:extLst>
            </p:cNvPr>
            <p:cNvCxnSpPr>
              <a:cxnSpLocks/>
              <a:stCxn id="103" idx="6"/>
              <a:endCxn id="127" idx="2"/>
            </p:cNvCxnSpPr>
            <p:nvPr/>
          </p:nvCxnSpPr>
          <p:spPr>
            <a:xfrm>
              <a:off x="7555599" y="2613037"/>
              <a:ext cx="2188517" cy="87311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397BE5D2-B72B-455A-836B-2D8E44C3EAD4}"/>
                </a:ext>
              </a:extLst>
            </p:cNvPr>
            <p:cNvCxnSpPr>
              <a:cxnSpLocks/>
              <a:stCxn id="105" idx="6"/>
              <a:endCxn id="127" idx="2"/>
            </p:cNvCxnSpPr>
            <p:nvPr/>
          </p:nvCxnSpPr>
          <p:spPr>
            <a:xfrm>
              <a:off x="7555599" y="3001289"/>
              <a:ext cx="2188517" cy="48486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D82EADA4-AA42-46CB-9A8D-07B4C53CB920}"/>
                </a:ext>
              </a:extLst>
            </p:cNvPr>
            <p:cNvCxnSpPr>
              <a:cxnSpLocks/>
              <a:stCxn id="106" idx="6"/>
              <a:endCxn id="127" idx="2"/>
            </p:cNvCxnSpPr>
            <p:nvPr/>
          </p:nvCxnSpPr>
          <p:spPr>
            <a:xfrm>
              <a:off x="7555599" y="3195415"/>
              <a:ext cx="2188517" cy="29073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왼쪽 중괄호 185">
              <a:extLst>
                <a:ext uri="{FF2B5EF4-FFF2-40B4-BE49-F238E27FC236}">
                  <a16:creationId xmlns:a16="http://schemas.microsoft.com/office/drawing/2014/main" id="{A0B08A13-F6AE-4D97-87B2-116BF72FE7B9}"/>
                </a:ext>
              </a:extLst>
            </p:cNvPr>
            <p:cNvSpPr/>
            <p:nvPr/>
          </p:nvSpPr>
          <p:spPr>
            <a:xfrm>
              <a:off x="10389315" y="3039272"/>
              <a:ext cx="252152" cy="893756"/>
            </a:xfrm>
            <a:prstGeom prst="leftBrace">
              <a:avLst>
                <a:gd name="adj1" fmla="val 5555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302997AA-7E5A-4E06-921A-19F7C2FD4336}"/>
                </a:ext>
              </a:extLst>
            </p:cNvPr>
            <p:cNvSpPr/>
            <p:nvPr/>
          </p:nvSpPr>
          <p:spPr>
            <a:xfrm>
              <a:off x="10641467" y="2894826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1(</a:t>
              </a:r>
              <a:r>
                <a: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긍정</a:t>
              </a:r>
              <a:r>
                <a:rPr lang="en-US" altLang="ko-KR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200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425F155-C07E-4AEB-AC1A-BD9D3A26120C}"/>
                </a:ext>
              </a:extLst>
            </p:cNvPr>
            <p:cNvSpPr/>
            <p:nvPr/>
          </p:nvSpPr>
          <p:spPr>
            <a:xfrm>
              <a:off x="10747418" y="3831756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0(</a:t>
              </a:r>
              <a:r>
                <a: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부정</a:t>
              </a:r>
              <a:r>
                <a:rPr lang="en-US" altLang="ko-KR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20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2355A46-0D27-43B6-98AC-136B6CAF1F66}"/>
                </a:ext>
              </a:extLst>
            </p:cNvPr>
            <p:cNvSpPr txBox="1"/>
            <p:nvPr/>
          </p:nvSpPr>
          <p:spPr>
            <a:xfrm>
              <a:off x="9510653" y="3791432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Sigmoid()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59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80060B-E301-4EFD-8040-3A78017B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130285-1758-461B-A6BA-9531C6B8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Keras</a:t>
            </a:r>
            <a:r>
              <a:rPr lang="ko-KR" altLang="en-US"/>
              <a:t>로 </a:t>
            </a:r>
            <a:r>
              <a:rPr lang="en-US" altLang="ko-KR"/>
              <a:t>MLP </a:t>
            </a:r>
            <a:r>
              <a:rPr lang="ko-KR" altLang="en-US"/>
              <a:t>분류 모델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B8D3DD-D782-4414-B36C-2412B454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2" y="827480"/>
            <a:ext cx="3886200" cy="1152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090649-17A8-4E2D-A4BF-11073E5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34" y="2075790"/>
            <a:ext cx="3448050" cy="23483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A0CA6B-C942-43D4-8E24-242EDC68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47" y="2135823"/>
            <a:ext cx="3295650" cy="2345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4A1DF9-F109-4B5C-81E7-3F33CF318F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" b="53536"/>
          <a:stretch/>
        </p:blipFill>
        <p:spPr>
          <a:xfrm>
            <a:off x="761502" y="4656293"/>
            <a:ext cx="7129463" cy="840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79662A-D182-4306-891D-D1EA29595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13" r="51951"/>
          <a:stretch/>
        </p:blipFill>
        <p:spPr>
          <a:xfrm>
            <a:off x="8257678" y="4634557"/>
            <a:ext cx="3295650" cy="901875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C1C4DB7-0217-482E-A7F1-E22B1441C5E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890965" y="5076715"/>
            <a:ext cx="366713" cy="878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8BFAD55E-F087-4EC2-AFD1-CC125E7F4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047" y="827480"/>
            <a:ext cx="39243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33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D6DD14-6DB5-4B08-853D-A69A1333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6680C7A-1B70-4496-B08D-A3011670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자연어 처리를 배워야 하는 이유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CDBDD-7460-464F-A7E8-946CA2E43E1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020" y="777875"/>
            <a:ext cx="11545888" cy="5302250"/>
          </a:xfrm>
        </p:spPr>
        <p:txBody>
          <a:bodyPr/>
          <a:lstStyle/>
          <a:p>
            <a:r>
              <a:rPr lang="ko-KR" altLang="en-US" dirty="0"/>
              <a:t>자연어 처리에 대한 지식이 없다면 제대로 사용할 수 없음</a:t>
            </a:r>
            <a:r>
              <a:rPr lang="en-US" altLang="ko-KR" dirty="0"/>
              <a:t>.•</a:t>
            </a:r>
          </a:p>
          <a:p>
            <a:r>
              <a:rPr lang="ko-KR" altLang="en-US" dirty="0"/>
              <a:t>점점 시장이 커질 수 밖에 없는 분야</a:t>
            </a:r>
            <a:r>
              <a:rPr lang="en-US" altLang="ko-KR" dirty="0"/>
              <a:t>. </a:t>
            </a:r>
            <a:r>
              <a:rPr lang="ko-KR" altLang="en-US" dirty="0"/>
              <a:t>커리어의 우위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회사의 도메인과 상관없이 거의 모든 분야에서 활용이 가능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성능 좋은 </a:t>
            </a:r>
            <a:r>
              <a:rPr lang="en-US" altLang="ko-KR" dirty="0"/>
              <a:t>NLP </a:t>
            </a:r>
            <a:r>
              <a:rPr lang="ko-KR" altLang="en-US" dirty="0"/>
              <a:t>기반 언어 모델들이 오픈 소스로 지속적으로 외부에 공개되고 있는 중</a:t>
            </a:r>
            <a:endParaRPr lang="en-US" altLang="ko-KR" dirty="0"/>
          </a:p>
          <a:p>
            <a:pPr lvl="1"/>
            <a:r>
              <a:rPr lang="ko-KR" altLang="en-US" dirty="0" err="1"/>
              <a:t>딥시크</a:t>
            </a:r>
            <a:r>
              <a:rPr lang="en-US" altLang="ko-KR" dirty="0"/>
              <a:t>(</a:t>
            </a:r>
            <a:r>
              <a:rPr lang="en-US" altLang="ko-KR" dirty="0" err="1"/>
              <a:t>DeepSeek</a:t>
            </a:r>
            <a:r>
              <a:rPr lang="en-US" altLang="ko-KR" dirty="0"/>
              <a:t>)</a:t>
            </a:r>
            <a:r>
              <a:rPr lang="ko-KR" altLang="en-US" dirty="0"/>
              <a:t>의 소스코드 공개 등으로 </a:t>
            </a:r>
            <a:r>
              <a:rPr lang="en-US" altLang="ko-KR" dirty="0"/>
              <a:t>NLP</a:t>
            </a:r>
            <a:r>
              <a:rPr lang="ko-KR" altLang="en-US" dirty="0"/>
              <a:t>에 대한 이해가 절실하다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Picture 2" descr="DeepSeek for eCommerce">
            <a:extLst>
              <a:ext uri="{FF2B5EF4-FFF2-40B4-BE49-F238E27FC236}">
                <a16:creationId xmlns:a16="http://schemas.microsoft.com/office/drawing/2014/main" id="{E2037661-45D7-42CE-B6FD-240DAC55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04" y="3089083"/>
            <a:ext cx="4768934" cy="272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4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710AF5-A390-40AA-B48F-FD9D4B0B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2E704-5984-4A40-B547-52BD76596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ko-KR" altLang="en-US"/>
              <a:t>주요 참고 교재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D6B7AA9-5246-4A3B-9766-476539FC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참고도서</a:t>
            </a:r>
          </a:p>
        </p:txBody>
      </p:sp>
      <p:pic>
        <p:nvPicPr>
          <p:cNvPr id="5" name="Google Shape;118;p2">
            <a:extLst>
              <a:ext uri="{FF2B5EF4-FFF2-40B4-BE49-F238E27FC236}">
                <a16:creationId xmlns:a16="http://schemas.microsoft.com/office/drawing/2014/main" id="{5042BFF7-A8E2-4F36-8CF6-3F17568D14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413" y="1513873"/>
            <a:ext cx="3178333" cy="420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A05D56-45F1-49AC-BA52-C3D59AE0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06" y="1513873"/>
            <a:ext cx="3156295" cy="4131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F2897-F129-45E5-995C-E7F0DE2A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044" y="1627670"/>
            <a:ext cx="3220488" cy="4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DC8CC-8721-4D16-8E8F-D3A86B3D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2D1325-3BE2-46BF-BDBD-6E816093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NLP </a:t>
            </a:r>
            <a:r>
              <a:rPr lang="ko-KR" altLang="en-US"/>
              <a:t>모델들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3E0F2-08BA-4CF5-92B0-04FC1F16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Eliza</a:t>
            </a:r>
            <a:r>
              <a:rPr lang="ko-KR" altLang="en-US" dirty="0"/>
              <a:t>는 튜링 테스트를 해결하기 위해 </a:t>
            </a:r>
            <a:r>
              <a:rPr lang="en-US" altLang="ko-KR" dirty="0"/>
              <a:t>1960</a:t>
            </a:r>
            <a:r>
              <a:rPr lang="ko-KR" altLang="en-US" dirty="0"/>
              <a:t>년대 중반에 개발</a:t>
            </a:r>
            <a:endParaRPr lang="en-US" altLang="ko-KR" dirty="0"/>
          </a:p>
          <a:p>
            <a:r>
              <a:rPr lang="en-US" altLang="ko-KR" b="1" dirty="0"/>
              <a:t>Tay</a:t>
            </a:r>
            <a:r>
              <a:rPr lang="ko-KR" altLang="en-US" dirty="0"/>
              <a:t>는 </a:t>
            </a:r>
            <a:r>
              <a:rPr lang="en-US" altLang="ko-KR" dirty="0"/>
              <a:t>Microsoft</a:t>
            </a:r>
            <a:r>
              <a:rPr lang="ko-KR" altLang="en-US" dirty="0"/>
              <a:t>가 </a:t>
            </a:r>
            <a:r>
              <a:rPr lang="en-US" altLang="ko-KR" dirty="0"/>
              <a:t>2016</a:t>
            </a:r>
            <a:r>
              <a:rPr lang="ko-KR" altLang="en-US" dirty="0"/>
              <a:t>년에 출시한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r>
              <a:rPr lang="en-US" altLang="ko-KR" b="1" dirty="0"/>
              <a:t>BERT</a:t>
            </a:r>
            <a:r>
              <a:rPr lang="ko-KR" altLang="en-US" b="1" dirty="0"/>
              <a:t>는 </a:t>
            </a:r>
            <a:r>
              <a:rPr lang="ko-KR" altLang="en-US" dirty="0"/>
              <a:t>컨텍스트 </a:t>
            </a:r>
            <a:r>
              <a:rPr lang="ko-KR" altLang="en-US" dirty="0" err="1"/>
              <a:t>임베딩</a:t>
            </a:r>
            <a:r>
              <a:rPr lang="ko-KR" altLang="en-US" dirty="0"/>
              <a:t> 및 향상된 지식 표현을 제공 </a:t>
            </a:r>
            <a:endParaRPr lang="en-US" altLang="ko-KR" dirty="0"/>
          </a:p>
          <a:p>
            <a:pPr lvl="1"/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NLP </a:t>
            </a:r>
            <a:r>
              <a:rPr lang="ko-KR" altLang="en-US" dirty="0"/>
              <a:t>모델은 </a:t>
            </a:r>
            <a:r>
              <a:rPr lang="en-US" altLang="ko-KR" dirty="0" err="1"/>
              <a:t>ELMo</a:t>
            </a:r>
            <a:r>
              <a:rPr lang="en-US" altLang="ko-KR" dirty="0"/>
              <a:t>, BERT, Big BIRD, ERNIE, Grover, </a:t>
            </a:r>
            <a:r>
              <a:rPr lang="en-US" altLang="ko-KR" dirty="0" err="1"/>
              <a:t>RoBERTa</a:t>
            </a:r>
            <a:r>
              <a:rPr lang="ko-KR" altLang="en-US" dirty="0"/>
              <a:t>를 포함하여 </a:t>
            </a:r>
            <a:r>
              <a:rPr lang="en-US" altLang="ko-KR" dirty="0"/>
              <a:t>Muppet </a:t>
            </a:r>
            <a:r>
              <a:rPr lang="ko-KR" altLang="en-US" dirty="0"/>
              <a:t>캐릭터의 이름을 따서 명명</a:t>
            </a:r>
            <a:endParaRPr lang="en-US" altLang="ko-KR" dirty="0"/>
          </a:p>
          <a:p>
            <a:r>
              <a:rPr lang="en-US" altLang="ko-KR" b="1" dirty="0" err="1"/>
              <a:t>ChatGPT</a:t>
            </a:r>
            <a:r>
              <a:rPr lang="en-US" altLang="ko-KR" b="1" dirty="0"/>
              <a:t> (Generative Pre-Trained Transformer) ~ </a:t>
            </a:r>
            <a:r>
              <a:rPr lang="en-US" altLang="ko-KR" b="1" dirty="0" err="1"/>
              <a:t>OpenAI</a:t>
            </a:r>
            <a:r>
              <a:rPr lang="ko-KR" altLang="en-US" b="1" dirty="0"/>
              <a:t>가 </a:t>
            </a:r>
            <a:r>
              <a:rPr lang="en-US" altLang="ko-KR" b="1" dirty="0"/>
              <a:t>2022</a:t>
            </a:r>
            <a:r>
              <a:rPr lang="ko-KR" altLang="en-US" b="1" dirty="0"/>
              <a:t>년 개발 </a:t>
            </a:r>
            <a:endParaRPr lang="en-US" altLang="ko-KR" b="1" dirty="0"/>
          </a:p>
          <a:p>
            <a:pPr lvl="1"/>
            <a:r>
              <a:rPr lang="en-US" altLang="ko-KR" dirty="0"/>
              <a:t>GPT-4o LLM </a:t>
            </a:r>
            <a:r>
              <a:rPr lang="ko-KR" altLang="en-US" dirty="0"/>
              <a:t>최신 모델</a:t>
            </a:r>
            <a:endParaRPr lang="en-US" altLang="ko-KR" dirty="0"/>
          </a:p>
          <a:p>
            <a:r>
              <a:rPr lang="en-US" altLang="ko-KR" b="1" dirty="0" err="1"/>
              <a:t>LaMDA</a:t>
            </a:r>
            <a:r>
              <a:rPr lang="en-US" altLang="ko-KR" b="1" dirty="0"/>
              <a:t>(Language Model for Dialogue Applications)</a:t>
            </a:r>
          </a:p>
          <a:p>
            <a:pPr lvl="1"/>
            <a:r>
              <a:rPr lang="en-US" altLang="ko-KR" dirty="0"/>
              <a:t>Google</a:t>
            </a:r>
            <a:r>
              <a:rPr lang="ko-KR" altLang="en-US" dirty="0"/>
              <a:t>에서 개발한 대화형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r>
              <a:rPr lang="en-US" altLang="ko-KR" dirty="0" err="1"/>
              <a:t>DeepSeek</a:t>
            </a:r>
            <a:r>
              <a:rPr lang="en-US" altLang="ko-KR" dirty="0"/>
              <a:t> ~ 2025</a:t>
            </a:r>
            <a:r>
              <a:rPr lang="ko-KR" altLang="en-US" dirty="0"/>
              <a:t>년 </a:t>
            </a:r>
            <a:endParaRPr lang="en-US" altLang="ko-KR" dirty="0"/>
          </a:p>
          <a:p>
            <a:pPr lvl="1"/>
            <a:r>
              <a:rPr lang="en-US" altLang="ko-KR" b="1" dirty="0"/>
              <a:t>Hangzhou </a:t>
            </a:r>
            <a:r>
              <a:rPr lang="en-US" altLang="ko-KR" b="1" dirty="0" err="1"/>
              <a:t>DeepSeek</a:t>
            </a:r>
            <a:r>
              <a:rPr lang="en-US" altLang="ko-KR" b="1" dirty="0"/>
              <a:t> Artificial Intelligence Basic Technology Research Co., Ltd</a:t>
            </a:r>
            <a:r>
              <a:rPr lang="ko-KR" altLang="en-US" b="1" dirty="0"/>
              <a:t>에서 개발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24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6688F-0DEF-4607-88FA-21D9D973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009179-AC90-4774-BF22-B87B6DE1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머신러닝에 코딩에 필요한 필수 패키지 및 라이브러리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5B3F0-51A7-4976-ACB3-FD8AF9EDA7EC}"/>
              </a:ext>
            </a:extLst>
          </p:cNvPr>
          <p:cNvGrpSpPr/>
          <p:nvPr/>
        </p:nvGrpSpPr>
        <p:grpSpPr>
          <a:xfrm>
            <a:off x="444619" y="872378"/>
            <a:ext cx="11491442" cy="5241608"/>
            <a:chOff x="444619" y="872378"/>
            <a:chExt cx="11491442" cy="524160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3FF9B7C-D668-4505-A173-BF9B42A53C34}"/>
                </a:ext>
              </a:extLst>
            </p:cNvPr>
            <p:cNvSpPr/>
            <p:nvPr/>
          </p:nvSpPr>
          <p:spPr>
            <a:xfrm>
              <a:off x="3664580" y="872379"/>
              <a:ext cx="3092208" cy="25566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C7E713-6832-425E-9F03-A20CD2064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313" r="29035" b="75468"/>
            <a:stretch/>
          </p:blipFill>
          <p:spPr>
            <a:xfrm>
              <a:off x="607116" y="1000744"/>
              <a:ext cx="2767215" cy="537621"/>
            </a:xfrm>
            <a:prstGeom prst="rect">
              <a:avLst/>
            </a:prstGeom>
          </p:spPr>
        </p:pic>
        <p:pic>
          <p:nvPicPr>
            <p:cNvPr id="4" name="Picture 2" descr="Python, 데이터분석] 파이썬 판다스(Python Pandas), 시리즈(Series), 데이터프레임(Python Dataframe)">
              <a:extLst>
                <a:ext uri="{FF2B5EF4-FFF2-40B4-BE49-F238E27FC236}">
                  <a16:creationId xmlns:a16="http://schemas.microsoft.com/office/drawing/2014/main" id="{F218C501-F193-48F7-9C28-1CCFF1BE9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11" y="1824777"/>
              <a:ext cx="2446072" cy="127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Numpy Archives - Neuraspike">
              <a:extLst>
                <a:ext uri="{FF2B5EF4-FFF2-40B4-BE49-F238E27FC236}">
                  <a16:creationId xmlns:a16="http://schemas.microsoft.com/office/drawing/2014/main" id="{1AF0C963-B057-4CDF-80D8-458D26B825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" t="27549" r="7206" b="32449"/>
            <a:stretch/>
          </p:blipFill>
          <p:spPr bwMode="auto">
            <a:xfrm>
              <a:off x="4245078" y="915167"/>
              <a:ext cx="1610967" cy="62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ips About Numpy Arrays – Predictive Hacks">
              <a:extLst>
                <a:ext uri="{FF2B5EF4-FFF2-40B4-BE49-F238E27FC236}">
                  <a16:creationId xmlns:a16="http://schemas.microsoft.com/office/drawing/2014/main" id="{6334D02B-C777-42BD-9D97-3BE5EFC98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0" y="1830800"/>
              <a:ext cx="2284685" cy="127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ython Matplotlib Exercise">
              <a:extLst>
                <a:ext uri="{FF2B5EF4-FFF2-40B4-BE49-F238E27FC236}">
                  <a16:creationId xmlns:a16="http://schemas.microsoft.com/office/drawing/2014/main" id="{53C33367-6BE1-4BAD-A5BC-7D9BF22531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9" r="2856"/>
            <a:stretch/>
          </p:blipFill>
          <p:spPr bwMode="auto">
            <a:xfrm>
              <a:off x="7274717" y="1465848"/>
              <a:ext cx="4274873" cy="182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ython Matplotlib Exercise">
              <a:extLst>
                <a:ext uri="{FF2B5EF4-FFF2-40B4-BE49-F238E27FC236}">
                  <a16:creationId xmlns:a16="http://schemas.microsoft.com/office/drawing/2014/main" id="{94153328-AB1C-48F4-880D-1ED41423C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2" t="688" r="34437" b="80012"/>
            <a:stretch/>
          </p:blipFill>
          <p:spPr bwMode="auto">
            <a:xfrm>
              <a:off x="8159798" y="957956"/>
              <a:ext cx="1668257" cy="45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576870-6113-4E28-A5AA-449C62C7F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5086" r="34545"/>
            <a:stretch/>
          </p:blipFill>
          <p:spPr>
            <a:xfrm>
              <a:off x="579449" y="4077538"/>
              <a:ext cx="3708627" cy="16397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420DFD-3776-404B-8D8F-FC5F5E572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19" t="15727" r="67677" b="73775"/>
            <a:stretch/>
          </p:blipFill>
          <p:spPr>
            <a:xfrm>
              <a:off x="918361" y="3657929"/>
              <a:ext cx="1890928" cy="333132"/>
            </a:xfrm>
            <a:prstGeom prst="rect">
              <a:avLst/>
            </a:prstGeom>
          </p:spPr>
        </p:pic>
        <p:pic>
          <p:nvPicPr>
            <p:cNvPr id="15" name="내용 개체 틀 8">
              <a:extLst>
                <a:ext uri="{FF2B5EF4-FFF2-40B4-BE49-F238E27FC236}">
                  <a16:creationId xmlns:a16="http://schemas.microsoft.com/office/drawing/2014/main" id="{8C45DF2D-961E-4E36-A09F-12FF1EA1A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754" r="16754" b="19053"/>
            <a:stretch/>
          </p:blipFill>
          <p:spPr>
            <a:xfrm>
              <a:off x="4783320" y="4387420"/>
              <a:ext cx="2310430" cy="14961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463B53-A43E-4D5A-806C-89BBD0AF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9282" y="3730744"/>
              <a:ext cx="1666032" cy="38785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37F4F4-FF9D-44AD-8751-62855D38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8964" y="3771810"/>
              <a:ext cx="1249572" cy="305728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D28AD1C-DA25-4A1B-BD70-52D3519FABAC}"/>
                </a:ext>
              </a:extLst>
            </p:cNvPr>
            <p:cNvSpPr/>
            <p:nvPr/>
          </p:nvSpPr>
          <p:spPr>
            <a:xfrm>
              <a:off x="6888247" y="872378"/>
              <a:ext cx="5047814" cy="25566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4572F04-3312-42FF-AD81-812E1406BA3F}"/>
                </a:ext>
              </a:extLst>
            </p:cNvPr>
            <p:cNvSpPr/>
            <p:nvPr/>
          </p:nvSpPr>
          <p:spPr>
            <a:xfrm>
              <a:off x="450552" y="873568"/>
              <a:ext cx="3092208" cy="25566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C5B5269-5E01-4150-B1E8-DC40193E9FA5}"/>
                </a:ext>
              </a:extLst>
            </p:cNvPr>
            <p:cNvSpPr/>
            <p:nvPr/>
          </p:nvSpPr>
          <p:spPr>
            <a:xfrm>
              <a:off x="444619" y="3557365"/>
              <a:ext cx="4029660" cy="25566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EEC153C-D0B4-4382-90BD-47D5D309BB7F}"/>
                </a:ext>
              </a:extLst>
            </p:cNvPr>
            <p:cNvSpPr/>
            <p:nvPr/>
          </p:nvSpPr>
          <p:spPr>
            <a:xfrm>
              <a:off x="7835632" y="3608434"/>
              <a:ext cx="4100429" cy="25055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D076E6-35B1-44D9-BE76-B7DCF311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4312" y="3939872"/>
              <a:ext cx="3911749" cy="1912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6886-8F14-4484-A92F-B05BF647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E3F9038-6D20-482A-86DE-A51EAE1A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BD186-15D4-4F7D-A7F5-28114F20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구글 검색창에 </a:t>
            </a:r>
            <a:r>
              <a:rPr lang="en-US" altLang="ko-KR"/>
              <a:t>colab </a:t>
            </a:r>
            <a:r>
              <a:rPr lang="ko-KR" altLang="en-US"/>
              <a:t>사이트를 찾는다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주소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https://colab.research.google.com/</a:t>
            </a:r>
            <a:endParaRPr lang="ko-KR" altLang="en-US"/>
          </a:p>
          <a:p>
            <a:pPr lvl="1"/>
            <a:r>
              <a:rPr lang="ko-KR" altLang="en-US"/>
              <a:t>코랩은 아나콘다 처럼 여러 패키지를 설치가 필요하지 않아서 편리하다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GPU</a:t>
            </a:r>
            <a:r>
              <a:rPr lang="ko-KR" altLang="en-US"/>
              <a:t>를 사용 가능하며</a:t>
            </a:r>
            <a:r>
              <a:rPr lang="en-US" altLang="ko-KR"/>
              <a:t>, </a:t>
            </a:r>
            <a:r>
              <a:rPr lang="ko-KR" altLang="en-US"/>
              <a:t>교육용으로 </a:t>
            </a:r>
            <a:r>
              <a:rPr lang="en-US" altLang="ko-KR"/>
              <a:t>10</a:t>
            </a:r>
            <a:r>
              <a:rPr lang="ko-KR" altLang="en-US"/>
              <a:t>분 정도 계산 시간이면 충분하다</a:t>
            </a:r>
            <a:r>
              <a:rPr lang="en-US" altLang="ko-KR"/>
              <a:t>. CPU</a:t>
            </a:r>
            <a:r>
              <a:rPr lang="ko-KR" altLang="en-US"/>
              <a:t>에서 계산을 해도 된다</a:t>
            </a:r>
            <a:r>
              <a:rPr lang="en-US" altLang="ko-KR"/>
              <a:t>.  </a:t>
            </a:r>
          </a:p>
          <a:p>
            <a:endParaRPr lang="ko-KR" altLang="en-US"/>
          </a:p>
        </p:txBody>
      </p:sp>
      <p:pic>
        <p:nvPicPr>
          <p:cNvPr id="5" name="Google Shape;138;p5">
            <a:extLst>
              <a:ext uri="{FF2B5EF4-FFF2-40B4-BE49-F238E27FC236}">
                <a16:creationId xmlns:a16="http://schemas.microsoft.com/office/drawing/2014/main" id="{F96B218B-F44D-4669-B790-B18750DAF6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21" b="31833"/>
          <a:stretch/>
        </p:blipFill>
        <p:spPr>
          <a:xfrm>
            <a:off x="980401" y="2469345"/>
            <a:ext cx="5448973" cy="1850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F7C101-8901-4844-AC8C-36355C1B99B4}"/>
              </a:ext>
            </a:extLst>
          </p:cNvPr>
          <p:cNvGrpSpPr/>
          <p:nvPr/>
        </p:nvGrpSpPr>
        <p:grpSpPr>
          <a:xfrm>
            <a:off x="1066126" y="4459408"/>
            <a:ext cx="7715924" cy="1554261"/>
            <a:chOff x="1272009" y="3942213"/>
            <a:chExt cx="7404622" cy="1315131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786825DA-DEA9-4088-899F-1AA59674B9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009" y="4316971"/>
              <a:ext cx="2942501" cy="940373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B85C723C-B895-405B-9660-0B3414EC4B1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7262" y="4417453"/>
              <a:ext cx="3439369" cy="81249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A3952A-1978-4703-A7F0-C532B50F941C}"/>
                </a:ext>
              </a:extLst>
            </p:cNvPr>
            <p:cNvSpPr/>
            <p:nvPr/>
          </p:nvSpPr>
          <p:spPr>
            <a:xfrm>
              <a:off x="1340968" y="3942213"/>
              <a:ext cx="129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  <a:r>
                <a:rPr lang="en-US" altLang="ko-KR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 </a:t>
              </a:r>
              <a:r>
                <a:rPr lang="ko-KR" altLang="en-US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  노트 </a:t>
              </a:r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041677-75AD-451D-B77A-02490A386519}"/>
                </a:ext>
              </a:extLst>
            </p:cNvPr>
            <p:cNvSpPr/>
            <p:nvPr/>
          </p:nvSpPr>
          <p:spPr>
            <a:xfrm>
              <a:off x="5036667" y="4000973"/>
              <a:ext cx="17158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r>
                <a:rPr lang="ko-KR" altLang="en-US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</a:t>
              </a:r>
              <a:r>
                <a:rPr lang="en-US" altLang="ko-KR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/+</a:t>
              </a:r>
              <a:r>
                <a:rPr lang="ko-KR" altLang="en-US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텍스트 </a:t>
              </a:r>
              <a:r>
                <a:rPr lang="en-US" altLang="ko-KR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120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셀‘</a:t>
              </a:r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0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25A36B-4F0E-401A-8169-6145CE3B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6EF3F-88FA-4B49-B0F6-40562F6D22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 spc="-125">
                <a:latin typeface="Lucida Sans Unicode"/>
                <a:cs typeface="Lucida Sans Unicode"/>
              </a:rPr>
              <a:t>Colab</a:t>
            </a:r>
            <a:r>
              <a:rPr lang="ko-KR" altLang="en-US" spc="30">
                <a:latin typeface="12롯데마트드림Light"/>
                <a:cs typeface="12롯데마트드림Light"/>
              </a:rPr>
              <a:t>에서</a:t>
            </a:r>
            <a:r>
              <a:rPr lang="ko-KR" altLang="en-US" spc="-25">
                <a:latin typeface="12롯데마트드림Light"/>
                <a:cs typeface="12롯데마트드림Light"/>
              </a:rPr>
              <a:t> </a:t>
            </a:r>
            <a:r>
              <a:rPr lang="ko-KR" altLang="en-US" spc="35">
                <a:latin typeface="12롯데마트드림Light"/>
                <a:cs typeface="12롯데마트드림Light"/>
              </a:rPr>
              <a:t>실습할</a:t>
            </a:r>
            <a:r>
              <a:rPr lang="ko-KR" altLang="en-US" spc="-30">
                <a:latin typeface="12롯데마트드림Light"/>
                <a:cs typeface="12롯데마트드림Light"/>
              </a:rPr>
              <a:t> </a:t>
            </a:r>
            <a:r>
              <a:rPr lang="ko-KR" altLang="en-US" spc="30">
                <a:latin typeface="12롯데마트드림Light"/>
                <a:cs typeface="12롯데마트드림Light"/>
              </a:rPr>
              <a:t>때의</a:t>
            </a:r>
            <a:r>
              <a:rPr lang="ko-KR" altLang="en-US" spc="-25">
                <a:latin typeface="12롯데마트드림Light"/>
                <a:cs typeface="12롯데마트드림Light"/>
              </a:rPr>
              <a:t> </a:t>
            </a:r>
            <a:r>
              <a:rPr lang="ko-KR" altLang="en-US" spc="35">
                <a:latin typeface="12롯데마트드림Light"/>
                <a:cs typeface="12롯데마트드림Light"/>
              </a:rPr>
              <a:t>장점은</a:t>
            </a:r>
            <a:r>
              <a:rPr lang="ko-KR" altLang="en-US" spc="-25">
                <a:latin typeface="12롯데마트드림Light"/>
                <a:cs typeface="12롯데마트드림Light"/>
              </a:rPr>
              <a:t> </a:t>
            </a:r>
            <a:r>
              <a:rPr lang="en-US" altLang="ko-KR" spc="-120">
                <a:latin typeface="Lucida Sans Unicode"/>
                <a:cs typeface="Lucida Sans Unicode"/>
              </a:rPr>
              <a:t>GPU</a:t>
            </a:r>
            <a:r>
              <a:rPr lang="ko-KR" altLang="en-US" spc="5">
                <a:latin typeface="12롯데마트드림Light"/>
                <a:cs typeface="12롯데마트드림Light"/>
              </a:rPr>
              <a:t>를</a:t>
            </a:r>
            <a:r>
              <a:rPr lang="ko-KR" altLang="en-US" spc="-25">
                <a:latin typeface="12롯데마트드림Light"/>
                <a:cs typeface="12롯데마트드림Light"/>
              </a:rPr>
              <a:t> </a:t>
            </a:r>
            <a:r>
              <a:rPr lang="ko-KR" altLang="en-US" spc="35">
                <a:latin typeface="12롯데마트드림Light"/>
                <a:cs typeface="12롯데마트드림Light"/>
              </a:rPr>
              <a:t>무료로</a:t>
            </a:r>
            <a:r>
              <a:rPr lang="ko-KR" altLang="en-US" spc="-25">
                <a:latin typeface="12롯데마트드림Light"/>
                <a:cs typeface="12롯데마트드림Light"/>
              </a:rPr>
              <a:t> </a:t>
            </a:r>
            <a:r>
              <a:rPr lang="ko-KR" altLang="en-US" spc="35">
                <a:latin typeface="12롯데마트드림Light"/>
                <a:cs typeface="12롯데마트드림Light"/>
              </a:rPr>
              <a:t>사용할</a:t>
            </a:r>
            <a:r>
              <a:rPr lang="ko-KR" altLang="en-US" spc="-30">
                <a:latin typeface="12롯데마트드림Light"/>
                <a:cs typeface="12롯데마트드림Light"/>
              </a:rPr>
              <a:t> </a:t>
            </a:r>
            <a:r>
              <a:rPr lang="ko-KR" altLang="en-US" spc="5">
                <a:latin typeface="12롯데마트드림Light"/>
                <a:cs typeface="12롯데마트드림Light"/>
              </a:rPr>
              <a:t>수 </a:t>
            </a:r>
            <a:r>
              <a:rPr lang="ko-KR" altLang="en-US" spc="35">
                <a:latin typeface="12롯데마트드림Light"/>
                <a:cs typeface="12롯데마트드림Light"/>
              </a:rPr>
              <a:t>있다는</a:t>
            </a:r>
            <a:r>
              <a:rPr lang="ko-KR" altLang="en-US" spc="-85">
                <a:latin typeface="12롯데마트드림Light"/>
                <a:cs typeface="12롯데마트드림Light"/>
              </a:rPr>
              <a:t> </a:t>
            </a:r>
            <a:r>
              <a:rPr lang="ko-KR" altLang="en-US">
                <a:latin typeface="12롯데마트드림Light"/>
                <a:cs typeface="12롯데마트드림Light"/>
              </a:rPr>
              <a:t>점이다</a:t>
            </a:r>
            <a:r>
              <a:rPr lang="en-US" altLang="ko-KR">
                <a:latin typeface="12롯데마트드림Light"/>
                <a:cs typeface="12롯데마트드림Light"/>
              </a:rPr>
              <a:t>. </a:t>
            </a:r>
          </a:p>
          <a:p>
            <a:pPr lvl="1"/>
            <a:r>
              <a:rPr lang="ko-KR" altLang="en-US" spc="50">
                <a:latin typeface="12롯데마트드림Light"/>
                <a:cs typeface="12롯데마트드림Light"/>
              </a:rPr>
              <a:t>텐서플로우는</a:t>
            </a:r>
            <a:r>
              <a:rPr lang="ko-KR" altLang="en-US" spc="-85">
                <a:latin typeface="12롯데마트드림Light"/>
                <a:cs typeface="12롯데마트드림Light"/>
              </a:rPr>
              <a:t> </a:t>
            </a:r>
            <a:r>
              <a:rPr lang="ko-KR" altLang="en-US" spc="50">
                <a:latin typeface="12롯데마트드림Light"/>
                <a:cs typeface="12롯데마트드림Light"/>
              </a:rPr>
              <a:t>기본적으로</a:t>
            </a:r>
            <a:r>
              <a:rPr lang="ko-KR" altLang="en-US" spc="-80">
                <a:latin typeface="12롯데마트드림Light"/>
                <a:cs typeface="12롯데마트드림Light"/>
              </a:rPr>
              <a:t> </a:t>
            </a:r>
            <a:r>
              <a:rPr lang="en-US" altLang="ko-KR" spc="-365">
                <a:latin typeface="Lucida Sans Unicode"/>
                <a:cs typeface="Lucida Sans Unicode"/>
              </a:rPr>
              <a:t>64</a:t>
            </a:r>
            <a:r>
              <a:rPr lang="ko-KR" altLang="en-US" spc="275">
                <a:latin typeface="Lucida Sans Unicode"/>
                <a:cs typeface="Lucida Sans Unicode"/>
              </a:rPr>
              <a:t> </a:t>
            </a:r>
            <a:r>
              <a:rPr lang="ko-KR" altLang="en-US" spc="45">
                <a:latin typeface="12롯데마트드림Light"/>
                <a:cs typeface="12롯데마트드림Light"/>
              </a:rPr>
              <a:t>비트</a:t>
            </a:r>
            <a:r>
              <a:rPr lang="ko-KR" altLang="en-US" spc="-80">
                <a:latin typeface="12롯데마트드림Light"/>
                <a:cs typeface="12롯데마트드림Light"/>
              </a:rPr>
              <a:t> </a:t>
            </a:r>
            <a:r>
              <a:rPr lang="ko-KR" altLang="en-US" spc="50">
                <a:latin typeface="12롯데마트드림Light"/>
                <a:cs typeface="12롯데마트드림Light"/>
              </a:rPr>
              <a:t>플랫폼만을</a:t>
            </a:r>
            <a:r>
              <a:rPr lang="ko-KR" altLang="en-US" spc="-85">
                <a:latin typeface="12롯데마트드림Light"/>
                <a:cs typeface="12롯데마트드림Light"/>
              </a:rPr>
              <a:t> </a:t>
            </a:r>
            <a:r>
              <a:rPr lang="ko-KR" altLang="en-US" spc="50">
                <a:latin typeface="12롯데마트드림Light"/>
                <a:cs typeface="12롯데마트드림Light"/>
              </a:rPr>
              <a:t>지원한다</a:t>
            </a:r>
            <a:r>
              <a:rPr lang="en-US" altLang="ko-KR" spc="50">
                <a:latin typeface="12롯데마트드림Light"/>
                <a:cs typeface="12롯데마트드림Light"/>
              </a:rPr>
              <a:t>.</a:t>
            </a:r>
          </a:p>
          <a:p>
            <a:pPr lvl="2"/>
            <a:r>
              <a:rPr lang="en-US" altLang="ko-KR"/>
              <a:t>CPU ~ 64 </a:t>
            </a:r>
            <a:r>
              <a:rPr lang="ko-KR" altLang="en-US"/>
              <a:t>비트</a:t>
            </a:r>
            <a:r>
              <a:rPr lang="en-US" altLang="ko-KR"/>
              <a:t>, </a:t>
            </a:r>
            <a:r>
              <a:rPr lang="en-US" altLang="ko-KR" spc="50">
                <a:latin typeface="12롯데마트드림Light"/>
                <a:cs typeface="12롯데마트드림Light"/>
              </a:rPr>
              <a:t>GPU</a:t>
            </a:r>
            <a:r>
              <a:rPr lang="ko-KR" altLang="en-US" spc="50">
                <a:latin typeface="12롯데마트드림Light"/>
                <a:cs typeface="12롯데마트드림Light"/>
              </a:rPr>
              <a:t> </a:t>
            </a:r>
            <a:r>
              <a:rPr lang="en-US" altLang="ko-KR" spc="50">
                <a:latin typeface="12롯데마트드림Light"/>
                <a:cs typeface="12롯데마트드림Light"/>
              </a:rPr>
              <a:t>~</a:t>
            </a:r>
            <a:r>
              <a:rPr lang="ko-KR" altLang="en-US" spc="50">
                <a:latin typeface="12롯데마트드림Light"/>
                <a:cs typeface="12롯데마트드림Light"/>
              </a:rPr>
              <a:t> </a:t>
            </a:r>
            <a:r>
              <a:rPr lang="en-US" altLang="ko-KR" spc="50">
                <a:latin typeface="12롯데마트드림Light"/>
                <a:cs typeface="12롯데마트드림Light"/>
              </a:rPr>
              <a:t>32</a:t>
            </a:r>
            <a:r>
              <a:rPr lang="ko-KR" altLang="en-US" spc="50">
                <a:latin typeface="12롯데마트드림Light"/>
                <a:cs typeface="12롯데마트드림Light"/>
              </a:rPr>
              <a:t> 비트</a:t>
            </a:r>
            <a:r>
              <a:rPr lang="en-US" altLang="ko-KR" spc="50">
                <a:latin typeface="12롯데마트드림Light"/>
                <a:cs typeface="12롯데마트드림Light"/>
              </a:rPr>
              <a:t>, TPU ~ 8 </a:t>
            </a:r>
            <a:r>
              <a:rPr lang="ko-KR" altLang="en-US" spc="50">
                <a:latin typeface="12롯데마트드림Light"/>
                <a:cs typeface="12롯데마트드림Light"/>
              </a:rPr>
              <a:t>비트</a:t>
            </a:r>
            <a:endParaRPr lang="en-US" altLang="ko-KR" spc="50">
              <a:latin typeface="12롯데마트드림Light"/>
              <a:cs typeface="12롯데마트드림Light"/>
            </a:endParaRPr>
          </a:p>
          <a:p>
            <a:pPr lvl="2"/>
            <a:r>
              <a:rPr lang="ko-KR" altLang="en-US" spc="50">
                <a:latin typeface="12롯데마트드림Light"/>
                <a:cs typeface="12롯데마트드림Light"/>
              </a:rPr>
              <a:t>참고로 </a:t>
            </a:r>
            <a:r>
              <a:rPr lang="en-US" altLang="ko-KR" spc="50">
                <a:latin typeface="12롯데마트드림Light"/>
                <a:cs typeface="12롯데마트드림Light"/>
              </a:rPr>
              <a:t>Intel </a:t>
            </a:r>
            <a:r>
              <a:rPr lang="ko-KR" altLang="en-US" spc="50">
                <a:latin typeface="12롯데마트드림Light"/>
                <a:cs typeface="12롯데마트드림Light"/>
              </a:rPr>
              <a:t>가속기 </a:t>
            </a:r>
            <a:r>
              <a:rPr lang="en-US" altLang="ko-KR" spc="50">
                <a:latin typeface="12롯데마트드림Light"/>
                <a:cs typeface="12롯데마트드림Light"/>
              </a:rPr>
              <a:t>512 </a:t>
            </a:r>
            <a:r>
              <a:rPr lang="ko-KR" altLang="en-US" spc="50">
                <a:latin typeface="12롯데마트드림Light"/>
                <a:cs typeface="12롯데마트드림Light"/>
              </a:rPr>
              <a:t>비트</a:t>
            </a:r>
            <a:r>
              <a:rPr lang="en-US" altLang="ko-KR" spc="50">
                <a:latin typeface="12롯데마트드림Light"/>
                <a:cs typeface="12롯데마트드림Light"/>
              </a:rPr>
              <a:t>, 256 </a:t>
            </a:r>
            <a:r>
              <a:rPr lang="ko-KR" altLang="en-US" spc="50">
                <a:latin typeface="12롯데마트드림Light"/>
                <a:cs typeface="12롯데마트드림Light"/>
              </a:rPr>
              <a:t>비트 </a:t>
            </a:r>
            <a:endParaRPr lang="en-US" altLang="ko-KR" spc="50">
              <a:latin typeface="12롯데마트드림Light"/>
              <a:cs typeface="12롯데마트드림Light"/>
            </a:endParaRPr>
          </a:p>
          <a:p>
            <a:pPr lvl="1"/>
            <a:r>
              <a:rPr lang="en-US" altLang="ko-KR" spc="-95">
                <a:latin typeface="Lucida Sans Unicode"/>
                <a:cs typeface="Lucida Sans Unicode"/>
              </a:rPr>
              <a:t>Colab</a:t>
            </a:r>
            <a:r>
              <a:rPr lang="ko-KR" altLang="en-US" spc="60">
                <a:latin typeface="12롯데마트드림Light"/>
                <a:cs typeface="12롯데마트드림Light"/>
              </a:rPr>
              <a:t>에서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en-US" altLang="ko-KR" spc="-65">
                <a:latin typeface="Lucida Sans Unicode"/>
                <a:cs typeface="Lucida Sans Unicode"/>
              </a:rPr>
              <a:t>GPU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65">
                <a:latin typeface="12롯데마트드림Light"/>
                <a:cs typeface="12롯데마트드림Light"/>
              </a:rPr>
              <a:t>사용은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새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65">
                <a:latin typeface="12롯데마트드림Light"/>
                <a:cs typeface="12롯데마트드림Light"/>
              </a:rPr>
              <a:t>노트에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65">
                <a:latin typeface="12롯데마트드림Light"/>
                <a:cs typeface="12롯데마트드림Light"/>
              </a:rPr>
              <a:t>진입했을</a:t>
            </a:r>
            <a:r>
              <a:rPr lang="ko-KR" altLang="en-US" spc="-105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때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65">
                <a:latin typeface="12롯데마트드림Light"/>
                <a:cs typeface="12롯데마트드림Light"/>
              </a:rPr>
              <a:t>상단에서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b="1">
                <a:solidFill>
                  <a:srgbClr val="435388"/>
                </a:solidFill>
                <a:latin typeface="Noto Sans KR"/>
                <a:cs typeface="Noto Sans KR"/>
              </a:rPr>
              <a:t>런타임</a:t>
            </a:r>
            <a:r>
              <a:rPr lang="en-US" altLang="ko-KR" b="1">
                <a:latin typeface="Courier New"/>
                <a:cs typeface="Courier New"/>
              </a:rPr>
              <a:t>&gt;</a:t>
            </a:r>
            <a:r>
              <a:rPr lang="ko-KR" altLang="en-US" b="1">
                <a:solidFill>
                  <a:srgbClr val="435388"/>
                </a:solidFill>
                <a:latin typeface="Noto Sans KR"/>
                <a:cs typeface="Noto Sans KR"/>
              </a:rPr>
              <a:t>런타임</a:t>
            </a:r>
            <a:r>
              <a:rPr lang="ko-KR" altLang="en-US" b="1" spc="409">
                <a:solidFill>
                  <a:srgbClr val="435388"/>
                </a:solidFill>
                <a:latin typeface="Noto Sans KR"/>
                <a:cs typeface="Noto Sans KR"/>
              </a:rPr>
              <a:t> </a:t>
            </a:r>
            <a:r>
              <a:rPr lang="ko-KR" altLang="en-US" b="1">
                <a:solidFill>
                  <a:srgbClr val="435388"/>
                </a:solidFill>
                <a:latin typeface="Noto Sans KR"/>
                <a:cs typeface="Noto Sans KR"/>
              </a:rPr>
              <a:t>유형</a:t>
            </a:r>
            <a:r>
              <a:rPr lang="ko-KR" altLang="en-US" b="1" spc="409">
                <a:solidFill>
                  <a:srgbClr val="435388"/>
                </a:solidFill>
                <a:latin typeface="Noto Sans KR"/>
                <a:cs typeface="Noto Sans KR"/>
              </a:rPr>
              <a:t> </a:t>
            </a:r>
            <a:r>
              <a:rPr lang="ko-KR" altLang="en-US" b="1">
                <a:solidFill>
                  <a:srgbClr val="435388"/>
                </a:solidFill>
                <a:latin typeface="Noto Sans KR"/>
                <a:cs typeface="Noto Sans KR"/>
              </a:rPr>
              <a:t>변경</a:t>
            </a:r>
            <a:r>
              <a:rPr lang="ko-KR" altLang="en-US">
                <a:latin typeface="12롯데마트드림Light"/>
                <a:cs typeface="12롯데마트드림Light"/>
              </a:rPr>
              <a:t>을</a:t>
            </a:r>
            <a:r>
              <a:rPr lang="ko-KR" altLang="en-US" spc="-100">
                <a:latin typeface="12롯데마트드림Light"/>
                <a:cs typeface="12롯데마트드림Light"/>
              </a:rPr>
              <a:t> </a:t>
            </a:r>
            <a:r>
              <a:rPr lang="ko-KR" altLang="en-US" spc="5">
                <a:latin typeface="12롯데마트드림Light"/>
                <a:cs typeface="12롯데마트드림Light"/>
              </a:rPr>
              <a:t>클</a:t>
            </a:r>
            <a:r>
              <a:rPr lang="ko-KR" altLang="en-US" spc="-10">
                <a:latin typeface="12롯데마트드림Light"/>
                <a:cs typeface="12롯데마트드림Light"/>
              </a:rPr>
              <a:t>릭</a:t>
            </a:r>
            <a:endParaRPr lang="en-US" altLang="ko-KR" spc="-10">
              <a:latin typeface="Lucida Sans Unicode"/>
              <a:cs typeface="Lucida Sans Unicode"/>
            </a:endParaRPr>
          </a:p>
          <a:p>
            <a:pPr lvl="2"/>
            <a:r>
              <a:rPr lang="ko-KR" altLang="en-US" spc="55">
                <a:latin typeface="12롯데마트드림Light"/>
                <a:cs typeface="12롯데마트드림Light"/>
              </a:rPr>
              <a:t>노트</a:t>
            </a:r>
            <a:r>
              <a:rPr lang="ko-KR" altLang="en-US" spc="-110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설정의</a:t>
            </a:r>
            <a:r>
              <a:rPr lang="ko-KR" altLang="en-US" spc="-105">
                <a:latin typeface="12롯데마트드림Light"/>
                <a:cs typeface="12롯데마트드림Light"/>
              </a:rPr>
              <a:t> </a:t>
            </a:r>
            <a:r>
              <a:rPr lang="ko-KR" altLang="en-US" b="1">
                <a:solidFill>
                  <a:srgbClr val="435388"/>
                </a:solidFill>
                <a:latin typeface="Noto Sans KR"/>
                <a:cs typeface="Noto Sans KR"/>
              </a:rPr>
              <a:t>하드웨어가속기</a:t>
            </a:r>
            <a:r>
              <a:rPr lang="en-US" altLang="ko-KR" b="1">
                <a:latin typeface="Courier New"/>
                <a:cs typeface="Courier New"/>
              </a:rPr>
              <a:t>&gt;</a:t>
            </a:r>
            <a:r>
              <a:rPr lang="ko-KR" altLang="en-US" b="1" spc="15">
                <a:latin typeface="Courier New"/>
                <a:cs typeface="Courier New"/>
              </a:rPr>
              <a:t> </a:t>
            </a:r>
            <a:r>
              <a:rPr lang="en-US" altLang="ko-KR" b="1" spc="-10">
                <a:solidFill>
                  <a:srgbClr val="435388"/>
                </a:solidFill>
                <a:latin typeface="Courier New"/>
                <a:cs typeface="Courier New"/>
              </a:rPr>
              <a:t>GPU</a:t>
            </a:r>
            <a:r>
              <a:rPr lang="ko-KR" altLang="en-US" spc="55">
                <a:latin typeface="12롯데마트드림Light"/>
                <a:cs typeface="12롯데마트드림Light"/>
              </a:rPr>
              <a:t>를</a:t>
            </a:r>
            <a:r>
              <a:rPr lang="ko-KR" altLang="en-US" spc="-110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선택</a:t>
            </a:r>
            <a:r>
              <a:rPr lang="ko-KR" altLang="en-US" spc="-105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후</a:t>
            </a:r>
            <a:r>
              <a:rPr lang="ko-KR" altLang="en-US" spc="-105">
                <a:latin typeface="12롯데마트드림Light"/>
                <a:cs typeface="12롯데마트드림Light"/>
              </a:rPr>
              <a:t> </a:t>
            </a:r>
            <a:r>
              <a:rPr lang="ko-KR" altLang="en-US" spc="55">
                <a:latin typeface="12롯데마트드림Light"/>
                <a:cs typeface="12롯데마트드림Light"/>
              </a:rPr>
              <a:t>저장</a:t>
            </a:r>
            <a:endParaRPr lang="ko-KR" altLang="en-US">
              <a:latin typeface="Lucida Sans Unicode"/>
              <a:cs typeface="Lucida Sans Unicode"/>
            </a:endParaRP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2FBD799-5163-43E8-B667-CD60DB73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코랩에서 </a:t>
            </a:r>
            <a:r>
              <a:rPr lang="en-US" altLang="ko-KR"/>
              <a:t>GPU </a:t>
            </a:r>
            <a:r>
              <a:rPr lang="ko-KR" altLang="en-US"/>
              <a:t>사용하기</a:t>
            </a: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B278275-8671-473D-A984-9CFA6FFA3632}"/>
              </a:ext>
            </a:extLst>
          </p:cNvPr>
          <p:cNvPicPr/>
          <p:nvPr/>
        </p:nvPicPr>
        <p:blipFill rotWithShape="1">
          <a:blip r:embed="rId2" cstate="print"/>
          <a:srcRect r="12323"/>
          <a:stretch/>
        </p:blipFill>
        <p:spPr>
          <a:xfrm>
            <a:off x="904795" y="2804759"/>
            <a:ext cx="2457530" cy="3208910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21F5FC5B-9670-4394-9B6D-7ADB17AC94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9789" y="2927224"/>
            <a:ext cx="3009895" cy="30864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3F6E3-3D91-4843-9BEA-81071102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99" y="2970939"/>
            <a:ext cx="4600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8907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6127</TotalTime>
  <Words>1737</Words>
  <Application>Microsoft Office PowerPoint</Application>
  <PresentationFormat>와이드스크린</PresentationFormat>
  <Paragraphs>240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12롯데마트드림Bold</vt:lpstr>
      <vt:lpstr>12롯데마트드림Light</vt:lpstr>
      <vt:lpstr>12롯데마트드림Medium</vt:lpstr>
      <vt:lpstr>Noto Sans KR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Courier New</vt:lpstr>
      <vt:lpstr>Lucida Sans Unicode</vt:lpstr>
      <vt:lpstr>Wingdings</vt:lpstr>
      <vt:lpstr>2_Office 테마</vt:lpstr>
      <vt:lpstr>Lecture 09  딥러닝을 이용한 자연어 처리 입문 </vt:lpstr>
      <vt:lpstr>강의 목표와 활용법</vt:lpstr>
      <vt:lpstr>자연어 처리를 배우는 순서 (차근차근 하세요)</vt:lpstr>
      <vt:lpstr>자연어 처리를 배워야 하는 이유</vt:lpstr>
      <vt:lpstr>참고도서</vt:lpstr>
      <vt:lpstr>NLP 모델들 </vt:lpstr>
      <vt:lpstr>머신러닝에 코딩에 필요한 필수 패키지 및 라이브러리</vt:lpstr>
      <vt:lpstr>Colab</vt:lpstr>
      <vt:lpstr>코랩에서 GPU 사용하기</vt:lpstr>
      <vt:lpstr>판다스 (Pandas) DataFrame : 2차원 데이터</vt:lpstr>
      <vt:lpstr>판다스 데이터프레임 </vt:lpstr>
      <vt:lpstr>Pandas로 파일 읽고 쓰기 </vt:lpstr>
      <vt:lpstr>맷플롯립 (Matplotlib)</vt:lpstr>
      <vt:lpstr>  ANN에서 Deep Learning까지 </vt:lpstr>
      <vt:lpstr>제1차 AI 봄이 시작됨 (1958년~): 퍼셉트론 인공신경망 등장</vt:lpstr>
      <vt:lpstr>제2의 AI 봄이 시작됨 (1980~) : MLP(다층퍼셉트론)</vt:lpstr>
      <vt:lpstr>제3의 AI 봄이 시작됨 (2010 이후~) : 딥러닝 등장  </vt:lpstr>
      <vt:lpstr>GPU 컴퓨팅 파원는 AI 성공 요소</vt:lpstr>
      <vt:lpstr>1. 전처리(Preprocessing)</vt:lpstr>
      <vt:lpstr>1. 전처리(Preprocessing)</vt:lpstr>
      <vt:lpstr>2. 워드 임베딩 (Word Embedding)</vt:lpstr>
      <vt:lpstr>3. 모델링(Modeling)</vt:lpstr>
      <vt:lpstr>3. 모델링(Modeling)</vt:lpstr>
      <vt:lpstr>4. 컴파일(Compile)과 훈련(Training)</vt:lpstr>
      <vt:lpstr>4. 컴파일(Compile)과 훈련(Training)</vt:lpstr>
      <vt:lpstr>5. 평가(Evaluation)와 예측(Prediction)</vt:lpstr>
      <vt:lpstr>6. 모델의 저장(Save)과 로드(Load)</vt:lpstr>
      <vt:lpstr>  MLP 모델을 이용한 스팸메일 분류 </vt:lpstr>
      <vt:lpstr>케라스를 이용해서 분류 문제를 해결해 보자.(실습)</vt:lpstr>
      <vt:lpstr>실습 : 코랩에서 Keras로 MLP 신경망 구현하기</vt:lpstr>
      <vt:lpstr>Keras로 MLP 분류 모델 </vt:lpstr>
      <vt:lpstr>Keras로 MLP 분류 모델 </vt:lpstr>
      <vt:lpstr>임베딩과 신경망 입력 </vt:lpstr>
      <vt:lpstr>Keras로 MLP 분류 모델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486</cp:revision>
  <dcterms:created xsi:type="dcterms:W3CDTF">2019-11-13T07:01:23Z</dcterms:created>
  <dcterms:modified xsi:type="dcterms:W3CDTF">2025-02-26T16:10:12Z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